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0" r:id="rId4"/>
    <p:sldId id="264" r:id="rId5"/>
    <p:sldId id="263"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autoAdjust="0"/>
    <p:restoredTop sz="94602" autoAdjust="0"/>
  </p:normalViewPr>
  <p:slideViewPr>
    <p:cSldViewPr>
      <p:cViewPr>
        <p:scale>
          <a:sx n="62" d="100"/>
          <a:sy n="62" d="100"/>
        </p:scale>
        <p:origin x="1400"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2D8C541-CD2B-4E27-B628-44630FB81DE6}" type="datetimeFigureOut">
              <a:rPr lang="en-GB" smtClean="0"/>
              <a:t>03/06/2021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07CCEB-38DE-404E-B4A7-E8A12D47795A}" type="slidenum">
              <a:rPr lang="en-GB" smtClean="0"/>
              <a:t>‹#›</a:t>
            </a:fld>
            <a:endParaRPr lang="en-GB"/>
          </a:p>
        </p:txBody>
      </p:sp>
    </p:spTree>
    <p:extLst>
      <p:ext uri="{BB962C8B-B14F-4D97-AF65-F5344CB8AC3E}">
        <p14:creationId xmlns:p14="http://schemas.microsoft.com/office/powerpoint/2010/main" val="4047968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D8C541-CD2B-4E27-B628-44630FB81DE6}" type="datetimeFigureOut">
              <a:rPr lang="en-GB" smtClean="0"/>
              <a:t>03/06/2021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07CCEB-38DE-404E-B4A7-E8A12D47795A}" type="slidenum">
              <a:rPr lang="en-GB" smtClean="0"/>
              <a:t>‹#›</a:t>
            </a:fld>
            <a:endParaRPr lang="en-GB"/>
          </a:p>
        </p:txBody>
      </p:sp>
    </p:spTree>
    <p:extLst>
      <p:ext uri="{BB962C8B-B14F-4D97-AF65-F5344CB8AC3E}">
        <p14:creationId xmlns:p14="http://schemas.microsoft.com/office/powerpoint/2010/main" val="1759071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D8C541-CD2B-4E27-B628-44630FB81DE6}" type="datetimeFigureOut">
              <a:rPr lang="en-GB" smtClean="0"/>
              <a:t>03/06/2021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07CCEB-38DE-404E-B4A7-E8A12D47795A}" type="slidenum">
              <a:rPr lang="en-GB" smtClean="0"/>
              <a:t>‹#›</a:t>
            </a:fld>
            <a:endParaRPr lang="en-GB"/>
          </a:p>
        </p:txBody>
      </p:sp>
    </p:spTree>
    <p:extLst>
      <p:ext uri="{BB962C8B-B14F-4D97-AF65-F5344CB8AC3E}">
        <p14:creationId xmlns:p14="http://schemas.microsoft.com/office/powerpoint/2010/main" val="151608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D8C541-CD2B-4E27-B628-44630FB81DE6}" type="datetimeFigureOut">
              <a:rPr lang="en-GB" smtClean="0"/>
              <a:t>03/06/2021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07CCEB-38DE-404E-B4A7-E8A12D47795A}" type="slidenum">
              <a:rPr lang="en-GB" smtClean="0"/>
              <a:t>‹#›</a:t>
            </a:fld>
            <a:endParaRPr lang="en-GB"/>
          </a:p>
        </p:txBody>
      </p:sp>
    </p:spTree>
    <p:extLst>
      <p:ext uri="{BB962C8B-B14F-4D97-AF65-F5344CB8AC3E}">
        <p14:creationId xmlns:p14="http://schemas.microsoft.com/office/powerpoint/2010/main" val="4042324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D8C541-CD2B-4E27-B628-44630FB81DE6}" type="datetimeFigureOut">
              <a:rPr lang="en-GB" smtClean="0"/>
              <a:t>03/06/2021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07CCEB-38DE-404E-B4A7-E8A12D47795A}" type="slidenum">
              <a:rPr lang="en-GB" smtClean="0"/>
              <a:t>‹#›</a:t>
            </a:fld>
            <a:endParaRPr lang="en-GB"/>
          </a:p>
        </p:txBody>
      </p:sp>
    </p:spTree>
    <p:extLst>
      <p:ext uri="{BB962C8B-B14F-4D97-AF65-F5344CB8AC3E}">
        <p14:creationId xmlns:p14="http://schemas.microsoft.com/office/powerpoint/2010/main" val="2419128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2D8C541-CD2B-4E27-B628-44630FB81DE6}" type="datetimeFigureOut">
              <a:rPr lang="en-GB" smtClean="0"/>
              <a:t>03/06/2021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07CCEB-38DE-404E-B4A7-E8A12D47795A}" type="slidenum">
              <a:rPr lang="en-GB" smtClean="0"/>
              <a:t>‹#›</a:t>
            </a:fld>
            <a:endParaRPr lang="en-GB"/>
          </a:p>
        </p:txBody>
      </p:sp>
    </p:spTree>
    <p:extLst>
      <p:ext uri="{BB962C8B-B14F-4D97-AF65-F5344CB8AC3E}">
        <p14:creationId xmlns:p14="http://schemas.microsoft.com/office/powerpoint/2010/main" val="3301792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2D8C541-CD2B-4E27-B628-44630FB81DE6}" type="datetimeFigureOut">
              <a:rPr lang="en-GB" smtClean="0"/>
              <a:t>03/06/2021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07CCEB-38DE-404E-B4A7-E8A12D47795A}" type="slidenum">
              <a:rPr lang="en-GB" smtClean="0"/>
              <a:t>‹#›</a:t>
            </a:fld>
            <a:endParaRPr lang="en-GB"/>
          </a:p>
        </p:txBody>
      </p:sp>
    </p:spTree>
    <p:extLst>
      <p:ext uri="{BB962C8B-B14F-4D97-AF65-F5344CB8AC3E}">
        <p14:creationId xmlns:p14="http://schemas.microsoft.com/office/powerpoint/2010/main" val="1903497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2D8C541-CD2B-4E27-B628-44630FB81DE6}" type="datetimeFigureOut">
              <a:rPr lang="en-GB" smtClean="0"/>
              <a:t>03/06/2021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07CCEB-38DE-404E-B4A7-E8A12D47795A}" type="slidenum">
              <a:rPr lang="en-GB" smtClean="0"/>
              <a:t>‹#›</a:t>
            </a:fld>
            <a:endParaRPr lang="en-GB"/>
          </a:p>
        </p:txBody>
      </p:sp>
    </p:spTree>
    <p:extLst>
      <p:ext uri="{BB962C8B-B14F-4D97-AF65-F5344CB8AC3E}">
        <p14:creationId xmlns:p14="http://schemas.microsoft.com/office/powerpoint/2010/main" val="3174909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D8C541-CD2B-4E27-B628-44630FB81DE6}" type="datetimeFigureOut">
              <a:rPr lang="en-GB" smtClean="0"/>
              <a:t>03/06/2021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07CCEB-38DE-404E-B4A7-E8A12D47795A}" type="slidenum">
              <a:rPr lang="en-GB" smtClean="0"/>
              <a:t>‹#›</a:t>
            </a:fld>
            <a:endParaRPr lang="en-GB"/>
          </a:p>
        </p:txBody>
      </p:sp>
    </p:spTree>
    <p:extLst>
      <p:ext uri="{BB962C8B-B14F-4D97-AF65-F5344CB8AC3E}">
        <p14:creationId xmlns:p14="http://schemas.microsoft.com/office/powerpoint/2010/main" val="2393669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D8C541-CD2B-4E27-B628-44630FB81DE6}" type="datetimeFigureOut">
              <a:rPr lang="en-GB" smtClean="0"/>
              <a:t>03/06/2021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07CCEB-38DE-404E-B4A7-E8A12D47795A}" type="slidenum">
              <a:rPr lang="en-GB" smtClean="0"/>
              <a:t>‹#›</a:t>
            </a:fld>
            <a:endParaRPr lang="en-GB"/>
          </a:p>
        </p:txBody>
      </p:sp>
    </p:spTree>
    <p:extLst>
      <p:ext uri="{BB962C8B-B14F-4D97-AF65-F5344CB8AC3E}">
        <p14:creationId xmlns:p14="http://schemas.microsoft.com/office/powerpoint/2010/main" val="4183794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D8C541-CD2B-4E27-B628-44630FB81DE6}" type="datetimeFigureOut">
              <a:rPr lang="en-GB" smtClean="0"/>
              <a:t>03/06/2021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07CCEB-38DE-404E-B4A7-E8A12D47795A}" type="slidenum">
              <a:rPr lang="en-GB" smtClean="0"/>
              <a:t>‹#›</a:t>
            </a:fld>
            <a:endParaRPr lang="en-GB"/>
          </a:p>
        </p:txBody>
      </p:sp>
    </p:spTree>
    <p:extLst>
      <p:ext uri="{BB962C8B-B14F-4D97-AF65-F5344CB8AC3E}">
        <p14:creationId xmlns:p14="http://schemas.microsoft.com/office/powerpoint/2010/main" val="2891223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8C541-CD2B-4E27-B628-44630FB81DE6}" type="datetimeFigureOut">
              <a:rPr lang="en-GB" smtClean="0"/>
              <a:t>03/06/2021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7CCEB-38DE-404E-B4A7-E8A12D47795A}" type="slidenum">
              <a:rPr lang="en-GB" smtClean="0"/>
              <a:t>‹#›</a:t>
            </a:fld>
            <a:endParaRPr lang="en-GB"/>
          </a:p>
        </p:txBody>
      </p:sp>
    </p:spTree>
    <p:extLst>
      <p:ext uri="{BB962C8B-B14F-4D97-AF65-F5344CB8AC3E}">
        <p14:creationId xmlns:p14="http://schemas.microsoft.com/office/powerpoint/2010/main" val="3840152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tiff"/></Relationships>
</file>

<file path=ppt/slides/_rels/slide2.xml.rels><?xml version="1.0" encoding="UTF-8" standalone="yes"?>
<Relationships xmlns="http://schemas.openxmlformats.org/package/2006/relationships"><Relationship Id="rId2" Type="http://schemas.openxmlformats.org/officeDocument/2006/relationships/hyperlink" Target="https://bit.ly/lincsyouth"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6758" r="41649" b="2770"/>
          <a:stretch/>
        </p:blipFill>
        <p:spPr bwMode="auto">
          <a:xfrm>
            <a:off x="0" y="-27383"/>
            <a:ext cx="4463480" cy="6885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922895" y="2564904"/>
            <a:ext cx="3816424" cy="954107"/>
          </a:xfrm>
          <a:prstGeom prst="rect">
            <a:avLst/>
          </a:prstGeom>
          <a:noFill/>
        </p:spPr>
        <p:txBody>
          <a:bodyPr wrap="square" rtlCol="0">
            <a:spAutoFit/>
          </a:bodyPr>
          <a:lstStyle/>
          <a:p>
            <a:pPr algn="ctr"/>
            <a:r>
              <a:rPr lang="en-GB" sz="28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Lincolnshire Youth Commission</a:t>
            </a:r>
          </a:p>
        </p:txBody>
      </p:sp>
      <p:sp>
        <p:nvSpPr>
          <p:cNvPr id="9" name="TextBox 8"/>
          <p:cNvSpPr txBox="1"/>
          <p:nvPr/>
        </p:nvSpPr>
        <p:spPr>
          <a:xfrm>
            <a:off x="4281852" y="4365104"/>
            <a:ext cx="4970668" cy="369332"/>
          </a:xfrm>
          <a:prstGeom prst="rect">
            <a:avLst/>
          </a:prstGeom>
          <a:noFill/>
        </p:spPr>
        <p:txBody>
          <a:bodyPr wrap="square" rtlCol="0">
            <a:spAutoFit/>
          </a:bodyPr>
          <a:lstStyle/>
          <a:p>
            <a:pPr algn="ctr"/>
            <a:r>
              <a:rPr lang="en-GB" b="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COMMUNICATIONS PACK</a:t>
            </a:r>
          </a:p>
        </p:txBody>
      </p:sp>
      <p:pic>
        <p:nvPicPr>
          <p:cNvPr id="5" name="Picture 4" descr="A picture containing food&#10;&#10;Description automatically generated"/>
          <p:cNvPicPr/>
          <p:nvPr/>
        </p:nvPicPr>
        <p:blipFill>
          <a:blip r:embed="rId4"/>
          <a:stretch>
            <a:fillRect/>
          </a:stretch>
        </p:blipFill>
        <p:spPr>
          <a:xfrm>
            <a:off x="4922895" y="332656"/>
            <a:ext cx="1487803" cy="1368152"/>
          </a:xfrm>
          <a:prstGeom prst="rect">
            <a:avLst/>
          </a:prstGeom>
        </p:spPr>
      </p:pic>
      <p:pic>
        <p:nvPicPr>
          <p:cNvPr id="4" name="Picture 3" descr="Macintosh HD:Users:rosedowling:Desktop:Leaders Files :Leaders Operations:Stationery:LU_invert.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1107" y="684572"/>
            <a:ext cx="2000764" cy="828666"/>
          </a:xfrm>
          <a:prstGeom prst="rect">
            <a:avLst/>
          </a:prstGeom>
          <a:noFill/>
          <a:ln>
            <a:noFill/>
          </a:ln>
        </p:spPr>
      </p:pic>
    </p:spTree>
    <p:extLst>
      <p:ext uri="{BB962C8B-B14F-4D97-AF65-F5344CB8AC3E}">
        <p14:creationId xmlns:p14="http://schemas.microsoft.com/office/powerpoint/2010/main" val="308030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4076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467544" y="332656"/>
            <a:ext cx="7689548" cy="611578"/>
          </a:xfrm>
          <a:prstGeom prst="rect">
            <a:avLst/>
          </a:prstGeom>
          <a:noFill/>
        </p:spPr>
        <p:txBody>
          <a:bodyPr wrap="square" rtlCol="0">
            <a:spAutoFit/>
          </a:bodyPr>
          <a:lstStyle/>
          <a:p>
            <a:pPr>
              <a:lnSpc>
                <a:spcPct val="150000"/>
              </a:lnSpc>
            </a:pPr>
            <a:r>
              <a:rPr lang="en-GB" sz="2600" dirty="0">
                <a:solidFill>
                  <a:schemeClr val="bg1"/>
                </a:solidFill>
                <a:latin typeface="Verdana" panose="020B0604030504040204" pitchFamily="34" charset="0"/>
                <a:ea typeface="Verdana" panose="020B0604030504040204" pitchFamily="34" charset="0"/>
                <a:cs typeface="Verdana" panose="020B0604030504040204" pitchFamily="34" charset="0"/>
              </a:rPr>
              <a:t>Briefing note</a:t>
            </a:r>
          </a:p>
        </p:txBody>
      </p:sp>
      <p:sp>
        <p:nvSpPr>
          <p:cNvPr id="5" name="TextBox 4"/>
          <p:cNvSpPr txBox="1"/>
          <p:nvPr/>
        </p:nvSpPr>
        <p:spPr>
          <a:xfrm>
            <a:off x="410844" y="1626180"/>
            <a:ext cx="8280920" cy="4755148"/>
          </a:xfrm>
          <a:prstGeom prst="rect">
            <a:avLst/>
          </a:prstGeom>
          <a:noFill/>
        </p:spPr>
        <p:txBody>
          <a:bodyPr wrap="square" rtlCol="0">
            <a:spAutoFit/>
          </a:bodyPr>
          <a:lstStyle/>
          <a:p>
            <a:pPr>
              <a:lnSpc>
                <a:spcPct val="150000"/>
              </a:lnSpc>
            </a:pPr>
            <a:r>
              <a:rPr lang="en-GB" sz="1400" b="1" dirty="0">
                <a:solidFill>
                  <a:srgbClr val="7030A0"/>
                </a:solidFill>
                <a:latin typeface="Verdana" panose="020B0604030504040204" pitchFamily="34" charset="0"/>
                <a:ea typeface="Verdana" panose="020B0604030504040204" pitchFamily="34" charset="0"/>
                <a:cs typeface="Verdana" panose="020B0604030504040204" pitchFamily="34" charset="0"/>
              </a:rPr>
              <a:t>What is the Youth Commission on Police, Crime and Community Safety?</a:t>
            </a:r>
          </a:p>
          <a:p>
            <a:pPr>
              <a:lnSpc>
                <a:spcPct val="150000"/>
              </a:lnSpc>
            </a:pPr>
            <a:r>
              <a:rPr lang="en-GB" sz="1200" dirty="0">
                <a:latin typeface="Verdana" panose="020B0604030504040204" pitchFamily="34" charset="0"/>
                <a:ea typeface="Verdana" panose="020B0604030504040204" pitchFamily="34" charset="0"/>
                <a:cs typeface="Verdana" panose="020B0604030504040204" pitchFamily="34" charset="0"/>
              </a:rPr>
              <a:t>The Youth Commission enables young people to support, challenge and inform the work of the Police and Crime Commissioner for Lincolnshire, Marc Jones. The project allows young people to get involved and have their say about policing and crime where they live.</a:t>
            </a:r>
            <a:endParaRPr lang="en-GB" sz="1400" dirty="0">
              <a:latin typeface="Verdana" panose="020B0604030504040204" pitchFamily="34" charset="0"/>
              <a:ea typeface="Verdana" panose="020B0604030504040204" pitchFamily="34" charset="0"/>
              <a:cs typeface="Verdana" panose="020B0604030504040204" pitchFamily="34" charset="0"/>
            </a:endParaRPr>
          </a:p>
          <a:p>
            <a:pPr>
              <a:lnSpc>
                <a:spcPct val="150000"/>
              </a:lnSpc>
            </a:pPr>
            <a:endParaRPr lang="en-GB" sz="1400" dirty="0">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GB" sz="1400" b="1" dirty="0">
                <a:solidFill>
                  <a:srgbClr val="7030A0"/>
                </a:solidFill>
                <a:latin typeface="Verdana" panose="020B0604030504040204" pitchFamily="34" charset="0"/>
                <a:ea typeface="Verdana" panose="020B0604030504040204" pitchFamily="34" charset="0"/>
                <a:cs typeface="Verdana" panose="020B0604030504040204" pitchFamily="34" charset="0"/>
              </a:rPr>
              <a:t>Who can join the Lincolnshire Youth Commission?</a:t>
            </a:r>
          </a:p>
          <a:p>
            <a:pPr>
              <a:lnSpc>
                <a:spcPct val="150000"/>
              </a:lnSpc>
            </a:pPr>
            <a:r>
              <a:rPr lang="en-GB" sz="1200" dirty="0">
                <a:latin typeface="Verdana" panose="020B0604030504040204" pitchFamily="34" charset="0"/>
                <a:ea typeface="Verdana" panose="020B0604030504040204" pitchFamily="34" charset="0"/>
                <a:cs typeface="Verdana" panose="020B0604030504040204" pitchFamily="34" charset="0"/>
              </a:rPr>
              <a:t>We are looking for participants aged 14-25 years who are currently residents of the Lincolnshire policing area.</a:t>
            </a:r>
          </a:p>
          <a:p>
            <a:pPr>
              <a:lnSpc>
                <a:spcPct val="150000"/>
              </a:lnSpc>
            </a:pPr>
            <a:endParaRPr lang="en-GB" sz="1200" dirty="0">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GB" sz="1200" dirty="0">
                <a:latin typeface="Verdana" panose="020B0604030504040204" pitchFamily="34" charset="0"/>
                <a:ea typeface="Verdana" panose="020B0604030504040204" pitchFamily="34" charset="0"/>
                <a:cs typeface="Verdana" panose="020B0604030504040204" pitchFamily="34" charset="0"/>
              </a:rPr>
              <a:t>In total, we are seeking to recruit up to 25 young people. We are looking for people who will be good team players, who will be committed to the project and willing to do all of the activities involved. We are also very keen to ensure that the Youth Commission is made up of a diverse group of young people who broadly reflect the make-up of the local population, including those who may have direct experience of the police and justice system.</a:t>
            </a:r>
          </a:p>
          <a:p>
            <a:pPr>
              <a:lnSpc>
                <a:spcPct val="150000"/>
              </a:lnSpc>
            </a:pPr>
            <a:endParaRPr lang="en-GB" sz="1400" dirty="0">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GB" sz="1400" dirty="0">
                <a:latin typeface="Verdana" panose="020B0604030504040204" pitchFamily="34" charset="0"/>
                <a:ea typeface="Verdana" panose="020B0604030504040204" pitchFamily="34" charset="0"/>
                <a:cs typeface="Verdana" panose="020B0604030504040204" pitchFamily="34" charset="0"/>
              </a:rPr>
              <a:t>Visit </a:t>
            </a:r>
            <a:r>
              <a:rPr lang="en-GB" sz="1400" b="1" dirty="0">
                <a:solidFill>
                  <a:srgbClr val="7030A0"/>
                </a:solidFill>
                <a:latin typeface="Verdana" panose="020B0604030504040204" pitchFamily="34" charset="0"/>
                <a:ea typeface="Verdana" panose="020B0604030504040204" pitchFamily="34" charset="0"/>
                <a:cs typeface="Verdana" panose="020B0604030504040204" pitchFamily="34" charset="0"/>
                <a:hlinkClick r:id="rId2"/>
              </a:rPr>
              <a:t>bit.ly/</a:t>
            </a:r>
            <a:r>
              <a:rPr lang="en-GB" sz="1400" b="1" dirty="0" err="1">
                <a:solidFill>
                  <a:srgbClr val="7030A0"/>
                </a:solidFill>
                <a:latin typeface="Verdana" panose="020B0604030504040204" pitchFamily="34" charset="0"/>
                <a:ea typeface="Verdana" panose="020B0604030504040204" pitchFamily="34" charset="0"/>
                <a:cs typeface="Verdana" panose="020B0604030504040204" pitchFamily="34" charset="0"/>
                <a:hlinkClick r:id="rId2"/>
              </a:rPr>
              <a:t>lincsyouth</a:t>
            </a:r>
            <a:r>
              <a:rPr lang="en-GB" sz="1400" b="1" dirty="0">
                <a:solidFill>
                  <a:srgbClr val="7030A0"/>
                </a:solidFill>
                <a:latin typeface="Verdana" panose="020B0604030504040204" pitchFamily="34" charset="0"/>
                <a:ea typeface="Verdana" panose="020B0604030504040204" pitchFamily="34" charset="0"/>
                <a:cs typeface="Verdana" panose="020B0604030504040204" pitchFamily="34" charset="0"/>
                <a:hlinkClick r:id="rId2"/>
              </a:rPr>
              <a:t> </a:t>
            </a:r>
            <a:r>
              <a:rPr lang="en-GB" sz="14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to find out more</a:t>
            </a:r>
            <a:endParaRPr lang="en-GB" sz="1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79802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34076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67544" y="332656"/>
            <a:ext cx="7689548" cy="611578"/>
          </a:xfrm>
          <a:prstGeom prst="rect">
            <a:avLst/>
          </a:prstGeom>
          <a:noFill/>
        </p:spPr>
        <p:txBody>
          <a:bodyPr wrap="square" rtlCol="0">
            <a:spAutoFit/>
          </a:bodyPr>
          <a:lstStyle/>
          <a:p>
            <a:pPr>
              <a:lnSpc>
                <a:spcPct val="150000"/>
              </a:lnSpc>
            </a:pPr>
            <a:r>
              <a:rPr lang="en-GB" sz="2600" dirty="0">
                <a:solidFill>
                  <a:schemeClr val="bg1"/>
                </a:solidFill>
                <a:latin typeface="Verdana" panose="020B0604030504040204" pitchFamily="34" charset="0"/>
                <a:ea typeface="Verdana" panose="020B0604030504040204" pitchFamily="34" charset="0"/>
                <a:cs typeface="Verdana" panose="020B0604030504040204" pitchFamily="34" charset="0"/>
              </a:rPr>
              <a:t>Social media image</a:t>
            </a:r>
          </a:p>
        </p:txBody>
      </p:sp>
      <p:pic>
        <p:nvPicPr>
          <p:cNvPr id="5" name="Picture 4">
            <a:extLst>
              <a:ext uri="{FF2B5EF4-FFF2-40B4-BE49-F238E27FC236}">
                <a16:creationId xmlns:a16="http://schemas.microsoft.com/office/drawing/2014/main" id="{646F2162-AF74-4972-9F2D-BC309A09D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496" y="1844824"/>
            <a:ext cx="7911008" cy="4449942"/>
          </a:xfrm>
          <a:prstGeom prst="rect">
            <a:avLst/>
          </a:prstGeom>
        </p:spPr>
      </p:pic>
    </p:spTree>
    <p:extLst>
      <p:ext uri="{BB962C8B-B14F-4D97-AF65-F5344CB8AC3E}">
        <p14:creationId xmlns:p14="http://schemas.microsoft.com/office/powerpoint/2010/main" val="1814975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34076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67544" y="332656"/>
            <a:ext cx="7689548" cy="611578"/>
          </a:xfrm>
          <a:prstGeom prst="rect">
            <a:avLst/>
          </a:prstGeom>
          <a:noFill/>
        </p:spPr>
        <p:txBody>
          <a:bodyPr wrap="square" rtlCol="0">
            <a:spAutoFit/>
          </a:bodyPr>
          <a:lstStyle/>
          <a:p>
            <a:pPr>
              <a:lnSpc>
                <a:spcPct val="150000"/>
              </a:lnSpc>
            </a:pPr>
            <a:r>
              <a:rPr lang="en-GB" sz="2600" dirty="0">
                <a:solidFill>
                  <a:schemeClr val="bg1"/>
                </a:solidFill>
                <a:latin typeface="Verdana" panose="020B0604030504040204" pitchFamily="34" charset="0"/>
                <a:ea typeface="Verdana" panose="020B0604030504040204" pitchFamily="34" charset="0"/>
                <a:cs typeface="Verdana" panose="020B0604030504040204" pitchFamily="34" charset="0"/>
              </a:rPr>
              <a:t>Suggested social media posts</a:t>
            </a:r>
          </a:p>
        </p:txBody>
      </p:sp>
      <p:sp>
        <p:nvSpPr>
          <p:cNvPr id="6" name="TextBox 5"/>
          <p:cNvSpPr txBox="1"/>
          <p:nvPr/>
        </p:nvSpPr>
        <p:spPr>
          <a:xfrm>
            <a:off x="395536" y="1700808"/>
            <a:ext cx="7992888" cy="1384995"/>
          </a:xfrm>
          <a:prstGeom prst="rect">
            <a:avLst/>
          </a:prstGeom>
          <a:noFill/>
          <a:ln>
            <a:solidFill>
              <a:schemeClr val="tx1"/>
            </a:solidFill>
          </a:ln>
        </p:spPr>
        <p:txBody>
          <a:bodyPr wrap="square" rtlCol="0">
            <a:spAutoFit/>
          </a:bodyPr>
          <a:lstStyle/>
          <a:p>
            <a:r>
              <a:rPr lang="en-GB"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Exciting opportunity for young people aged 14-25 living in Lincolnshire</a:t>
            </a:r>
          </a:p>
          <a:p>
            <a:endParaRPr lang="en-GB"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r>
              <a:rPr lang="en-GB"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Have your say on policing, crime and community safety issues where you live</a:t>
            </a:r>
          </a:p>
          <a:p>
            <a:endParaRPr lang="en-GB"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r>
              <a:rPr lang="en-GB"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bit.ly/</a:t>
            </a:r>
            <a:r>
              <a:rPr lang="en-GB" sz="1200" dirty="0" err="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lincsyouth</a:t>
            </a:r>
            <a:endParaRPr lang="en-GB"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endParaRPr lang="en-GB"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r>
              <a:rPr lang="en-GB"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a:t>
            </a:r>
            <a:r>
              <a:rPr lang="en-GB" sz="1200" dirty="0" err="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SaferTogether</a:t>
            </a:r>
            <a:endParaRPr lang="en-GB"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p:cNvSpPr txBox="1"/>
          <p:nvPr/>
        </p:nvSpPr>
        <p:spPr>
          <a:xfrm>
            <a:off x="395536" y="3356992"/>
            <a:ext cx="7992888" cy="1200329"/>
          </a:xfrm>
          <a:prstGeom prst="rect">
            <a:avLst/>
          </a:prstGeom>
          <a:noFill/>
          <a:ln>
            <a:solidFill>
              <a:schemeClr val="tx1"/>
            </a:solidFill>
          </a:ln>
        </p:spPr>
        <p:txBody>
          <a:bodyPr wrap="square" rtlCol="0">
            <a:spAutoFit/>
          </a:bodyPr>
          <a:lstStyle/>
          <a:p>
            <a:r>
              <a:rPr lang="en-GB"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PCC @</a:t>
            </a:r>
            <a:r>
              <a:rPr lang="en-GB" sz="1200" dirty="0" err="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MarcJonesLincs</a:t>
            </a:r>
            <a:r>
              <a:rPr lang="en-GB"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is looking for young people to join the Lincolnshire Youth Commission</a:t>
            </a:r>
          </a:p>
          <a:p>
            <a:endParaRPr lang="en-GB"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r>
              <a:rPr lang="en-GB"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This is your chance to help the police and other community safety partners understand what young people in your area think about police, crime and community safety</a:t>
            </a:r>
          </a:p>
          <a:p>
            <a:endParaRPr lang="en-GB"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r>
              <a:rPr lang="en-GB"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bit.ly/</a:t>
            </a:r>
            <a:r>
              <a:rPr lang="en-GB" sz="1200" dirty="0" err="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lincsyouth</a:t>
            </a:r>
            <a:endParaRPr lang="en-GB"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p:cNvSpPr txBox="1"/>
          <p:nvPr/>
        </p:nvSpPr>
        <p:spPr>
          <a:xfrm>
            <a:off x="395536" y="4820959"/>
            <a:ext cx="7992888" cy="1569660"/>
          </a:xfrm>
          <a:prstGeom prst="rect">
            <a:avLst/>
          </a:prstGeom>
          <a:noFill/>
          <a:ln>
            <a:solidFill>
              <a:schemeClr val="tx1"/>
            </a:solidFill>
          </a:ln>
        </p:spPr>
        <p:txBody>
          <a:bodyPr wrap="square" rtlCol="0">
            <a:spAutoFit/>
          </a:bodyPr>
          <a:lstStyle/>
          <a:p>
            <a:r>
              <a:rPr lang="en-GB"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Work alongside other young adults to make a change in Lincolnshire</a:t>
            </a:r>
          </a:p>
          <a:p>
            <a:endParaRPr lang="en-GB"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r>
              <a:rPr lang="en-GB"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Develop leadership skills and gain valuable experience</a:t>
            </a:r>
          </a:p>
          <a:p>
            <a:endParaRPr lang="en-GB"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r>
              <a:rPr lang="en-GB"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Join PCC @MarcJonesLincs’ youth commission and have your say on policing, crime and community safety where you live</a:t>
            </a:r>
          </a:p>
          <a:p>
            <a:endParaRPr lang="en-GB"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p>
            <a:r>
              <a:rPr lang="en-GB"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bit.ly/</a:t>
            </a:r>
            <a:r>
              <a:rPr lang="en-GB" sz="1200" dirty="0" err="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lincsyouth</a:t>
            </a:r>
            <a:endParaRPr lang="en-GB" sz="120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01723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4076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67544" y="332656"/>
            <a:ext cx="7689548" cy="611578"/>
          </a:xfrm>
          <a:prstGeom prst="rect">
            <a:avLst/>
          </a:prstGeom>
          <a:noFill/>
        </p:spPr>
        <p:txBody>
          <a:bodyPr wrap="square" rtlCol="0">
            <a:spAutoFit/>
          </a:bodyPr>
          <a:lstStyle/>
          <a:p>
            <a:pPr>
              <a:lnSpc>
                <a:spcPct val="150000"/>
              </a:lnSpc>
            </a:pPr>
            <a:r>
              <a:rPr lang="en-GB" sz="2600" dirty="0">
                <a:solidFill>
                  <a:schemeClr val="bg1"/>
                </a:solidFill>
                <a:latin typeface="Verdana" panose="020B0604030504040204" pitchFamily="34" charset="0"/>
                <a:ea typeface="Verdana" panose="020B0604030504040204" pitchFamily="34" charset="0"/>
                <a:cs typeface="Verdana" panose="020B0604030504040204" pitchFamily="34" charset="0"/>
              </a:rPr>
              <a:t>Flyer</a:t>
            </a:r>
          </a:p>
        </p:txBody>
      </p:sp>
      <p:pic>
        <p:nvPicPr>
          <p:cNvPr id="3" name="Picture 2" descr="Text&#10;&#10;Description automatically generated">
            <a:extLst>
              <a:ext uri="{FF2B5EF4-FFF2-40B4-BE49-F238E27FC236}">
                <a16:creationId xmlns:a16="http://schemas.microsoft.com/office/drawing/2014/main" id="{F1C56A94-2208-4DD6-912F-F8D10F777F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511639"/>
            <a:ext cx="4267548" cy="6012203"/>
          </a:xfrm>
          <a:prstGeom prst="rect">
            <a:avLst/>
          </a:prstGeom>
        </p:spPr>
      </p:pic>
    </p:spTree>
    <p:extLst>
      <p:ext uri="{BB962C8B-B14F-4D97-AF65-F5344CB8AC3E}">
        <p14:creationId xmlns:p14="http://schemas.microsoft.com/office/powerpoint/2010/main" val="454361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320</Words>
  <Application>Microsoft Office PowerPoint</Application>
  <PresentationFormat>On-screen Show (4:3)</PresentationFormat>
  <Paragraphs>34</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Verdana</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French, Emma</dc:creator>
  <cp:lastModifiedBy>French, Emma</cp:lastModifiedBy>
  <cp:revision>12</cp:revision>
  <dcterms:created xsi:type="dcterms:W3CDTF">2020-07-21T11:45:42Z</dcterms:created>
  <dcterms:modified xsi:type="dcterms:W3CDTF">2021-06-03T13:33:56Z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d7679a8-b296-4807-8cee-66cc2d806f92_Enabled">
    <vt:lpwstr>true</vt:lpwstr>
  </property>
  <property fmtid="{D5CDD505-2E9C-101B-9397-08002B2CF9AE}" pid="3" name="MSIP_Label_cd7679a8-b296-4807-8cee-66cc2d806f92_SetDate">
    <vt:lpwstr>2021-06-03T13:21:43Z</vt:lpwstr>
  </property>
  <property fmtid="{D5CDD505-2E9C-101B-9397-08002B2CF9AE}" pid="4" name="MSIP_Label_cd7679a8-b296-4807-8cee-66cc2d806f92_Method">
    <vt:lpwstr>Standard</vt:lpwstr>
  </property>
  <property fmtid="{D5CDD505-2E9C-101B-9397-08002B2CF9AE}" pid="5" name="MSIP_Label_cd7679a8-b296-4807-8cee-66cc2d806f92_Name">
    <vt:lpwstr>OFFICIAL</vt:lpwstr>
  </property>
  <property fmtid="{D5CDD505-2E9C-101B-9397-08002B2CF9AE}" pid="6" name="MSIP_Label_cd7679a8-b296-4807-8cee-66cc2d806f92_SiteId">
    <vt:lpwstr>64bdf0f9-219d-4cdc-88ea-2737325b4d26</vt:lpwstr>
  </property>
  <property fmtid="{D5CDD505-2E9C-101B-9397-08002B2CF9AE}" pid="7" name="MSIP_Label_cd7679a8-b296-4807-8cee-66cc2d806f92_ActionId">
    <vt:lpwstr>f88203cb-a22c-490a-be35-ba31a0813b60</vt:lpwstr>
  </property>
  <property fmtid="{D5CDD505-2E9C-101B-9397-08002B2CF9AE}" pid="8" name="MSIP_Label_cd7679a8-b296-4807-8cee-66cc2d806f92_ContentBits">
    <vt:lpwstr>0</vt:lpwstr>
  </property>
</Properties>
</file>