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4"/>
  </p:notesMasterIdLst>
  <p:sldIdLst>
    <p:sldId id="256" r:id="rId3"/>
    <p:sldId id="274" r:id="rId4"/>
    <p:sldId id="265" r:id="rId5"/>
    <p:sldId id="266" r:id="rId6"/>
    <p:sldId id="270" r:id="rId7"/>
    <p:sldId id="269" r:id="rId8"/>
    <p:sldId id="273" r:id="rId9"/>
    <p:sldId id="257" r:id="rId10"/>
    <p:sldId id="258" r:id="rId11"/>
    <p:sldId id="259" r:id="rId12"/>
    <p:sldId id="260" r:id="rId13"/>
    <p:sldId id="261" r:id="rId14"/>
    <p:sldId id="262" r:id="rId15"/>
    <p:sldId id="264" r:id="rId16"/>
    <p:sldId id="263" r:id="rId17"/>
    <p:sldId id="276" r:id="rId18"/>
    <p:sldId id="277" r:id="rId19"/>
    <p:sldId id="268" r:id="rId20"/>
    <p:sldId id="275" r:id="rId21"/>
    <p:sldId id="271" r:id="rId22"/>
    <p:sldId id="272" r:id="rId23"/>
  </p:sldIdLst>
  <p:sldSz cx="9144000" cy="5143500" type="screen16x9"/>
  <p:notesSz cx="6858000" cy="9525000"/>
  <p:embeddedFontLst>
    <p:embeddedFont>
      <p:font typeface="Open Sans" panose="020B0604020202020204" charset="0"/>
      <p:regular r:id="rId25"/>
      <p:bold r:id="rId26"/>
      <p:italic r:id="rId27"/>
      <p:boldItalic r:id="rId28"/>
    </p:embeddedFont>
    <p:embeddedFont>
      <p:font typeface="Open Sans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1" autoAdjust="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91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524375"/>
            <a:ext cx="5486400" cy="42862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547330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itizensadvice.org.uk/consumer/energy/energy-supply/get-a-better-energy-deal/compare-gas-and-electricity-price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citizensadvice.org.uk/consumer/energy/energy-supply/problems-with-your-energy-bill/understand-your-energy-bill/" TargetMode="External"/><Relationship Id="rId4" Type="http://schemas.openxmlformats.org/officeDocument/2006/relationships/hyperlink" Target="https://www.citizensadvice.org.uk/about-us/how-citizens-advice-works/citizens-advice-consumer-work/supplier-performance/energy-supplier-performance/compare-domestic-energy-suppliers-customer-servi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37196e2dc_0_15: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37196e2dc_0_15: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Facilitator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there are ways other than the Citizens Advice price comparison tool that consumers can compare energy deals.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Make it clear that if they wish to use an alternative price comparison site they should choose one that is accredited to the Confidence Code, run by Ofgem the independent regulator.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they can contact their current supplier to find out about the different tariffs they offer - but note that they will only give information on their own tariffs.</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37196e2dc_0_20: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37196e2dc_0_20: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Facilitator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if you decide to stay with your current supplier but wish to change to a different tariff your supplier will arrange the change. You’ll need to contact them to let them know what you want to do. They should then write to you confirming the details of your new contract.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if you find a new deal and sign up to it through a price comparison website they will contact the supplier who will then arrange the switch.</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if switching to a new supplier not through a price comparison site you need to contact them directly to arrange the switch - the new supplier will notify your existing supplier.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you have the right to see a contract and if you aren’t sent one automatically you should request it. Check it’s correct and the date that you are set to change supplier. You may have the right to cancel the contract within a 14 day cooling-off period, depending on how and where you agree to the contract.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37196e2dc_0_25: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37196e2dc_0_25: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Facilitator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Your new supplier will read the meter, or ask you to take a reading, around the time of changing supplier.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Your old supplier will use this reading to work out your final bill and the new supplier will use it to start the new account.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You should keep a note of the reading in case of any future dispute.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382ef0cb9_0_0: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382ef0cb9_0_0: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Open Sans Light"/>
              <a:ea typeface="Open Sans Light"/>
              <a:cs typeface="Open Sans Light"/>
              <a:sym typeface="Open Sans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37196e2dc_0_30: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37196e2dc_0_30: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Facilitator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None/>
            </a:pPr>
            <a:r>
              <a:rPr lang="en-GB">
                <a:solidFill>
                  <a:schemeClr val="dk1"/>
                </a:solidFill>
              </a:rPr>
              <a:t>If you are in debt to your current supplier it is possible that they can stop you from switching until you have paid off your debt.</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rgbClr val="333333"/>
                </a:solidFill>
                <a:highlight>
                  <a:srgbClr val="FFFFFF"/>
                </a:highlight>
              </a:rPr>
              <a:t>If a client is in debt they should seek further help - contact the Citizens Advice Consumer Service or visit their local Citizens Advice or advice centre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If you have a prepayment meter you can change supplier if you owe less than £500 for each fuel (gas and electricity). Your debt will transfer with you but you may benefit from a lower price which could help you pay it off faster.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If you don’t have a prepayment meter and have an outstanding debt your supplier has the right to prevent you leaving. They can’t stop you leaving if it is their fault you are in debt, for example, if they billed you incorrectly.</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*(Calculated using the average price of LPG across the UK in January 2020; sourced by Sutherland Tables, which collects domestic-fuel pricing data. The cost per kWh in pence (6.64) was multiplied by the kWh a medium gas-energy user consumes on average in a year [12,000 kWh], as calculated by </a:t>
            </a:r>
            <a:r>
              <a:rPr lang="en-GB" dirty="0" err="1" smtClean="0"/>
              <a:t>Ofgem</a:t>
            </a:r>
            <a:r>
              <a:rPr lang="en-GB" dirty="0" smtClean="0"/>
              <a:t>.)</a:t>
            </a:r>
          </a:p>
          <a:p>
            <a:r>
              <a:rPr lang="en-GB" dirty="0" smtClean="0"/>
              <a:t>The price of LPG has varied by 15p per litre over the past five years. This means that it has sometimes been more expensive than heating oil, and sometimes less expensive.</a:t>
            </a:r>
          </a:p>
          <a:p>
            <a:endParaRPr lang="en-GB" dirty="0" smtClean="0"/>
          </a:p>
        </p:txBody>
      </p:sp>
    </p:spTree>
    <p:extLst>
      <p:ext uri="{BB962C8B-B14F-4D97-AF65-F5344CB8AC3E}">
        <p14:creationId xmlns:p14="http://schemas.microsoft.com/office/powerpoint/2010/main" val="180999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(Calculated using the average price of kerosene across the UK in January 2020. Note that oil prices tend to be a higher in winter months. Sourced from Sutherland Tables, which collects domestic fuel price data. The cost per kWh in pence (4.88) was multiplied by the kWh a high user consumes on average in a year [17,000 kWh] for hot water and heating, as calculated by </a:t>
            </a:r>
            <a:r>
              <a:rPr lang="en-GB" dirty="0" err="1" smtClean="0"/>
              <a:t>Ofgem</a:t>
            </a:r>
            <a:r>
              <a:rPr lang="en-GB" dirty="0" smtClean="0"/>
              <a:t>.)</a:t>
            </a:r>
          </a:p>
          <a:p>
            <a:pPr marL="158750" indent="0">
              <a:buNone/>
            </a:pPr>
            <a:endParaRPr lang="en-GB" dirty="0"/>
          </a:p>
          <a:p>
            <a:r>
              <a:rPr lang="en-GB" dirty="0"/>
              <a:t>o matter when you order, it's important to keep an eye on your oil-tank gauge. Don't let it get too low before you order – less than a quarter full, for example – especially in winter. 3 Bulk buy heating oil The size of your tank will affect how much heating oil you can store, and therefore how much you can order in one go. Generally speaking, the more you order, the cheaper it will be. The average size of domestic heating oil tanks ranges between 1,000 and 3,500 litres (although larger ones are used commercially).  It’s worth noting that a heating oil tank should only be filled up to around 80-90% of its capacity to avoid spillage. If your tank doesn't have a large capacity, joining a heating oil club (also called a heating oil buying group) free of charge is a good way to buy cheaper heating oil. This is because your order will be clubbed together with others in your area.  The Citizens Advice Bureau estimates that buying this way can knock 10% off your heating oil bills.  Besides searching online for heating oil clubs in your area, it’s also worth looking at websites that combine regional oil clubs together to increase orders even further, such as The Oil-Club.  The UKIFDA has guidance for communities on local oil buying groups.</a:t>
            </a:r>
          </a:p>
          <a:p>
            <a:endParaRPr lang="en-GB" dirty="0"/>
          </a:p>
          <a:p>
            <a:r>
              <a:rPr lang="en-GB" dirty="0"/>
              <a:t>Read more: https://www.which.co.uk/reviews/heating-oil/article/heating-oil-explained/getting-the-best-heating-oil-prices-ai4JE3I6UmJ1 - Which?</a:t>
            </a:r>
          </a:p>
        </p:txBody>
      </p:sp>
    </p:spTree>
    <p:extLst>
      <p:ext uri="{BB962C8B-B14F-4D97-AF65-F5344CB8AC3E}">
        <p14:creationId xmlns:p14="http://schemas.microsoft.com/office/powerpoint/2010/main" val="412680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p:txBody>
          <a:bodyPr/>
          <a:lstStyle/>
          <a:p>
            <a:r>
              <a:rPr lang="en-GB" dirty="0" smtClean="0"/>
              <a:t>The Energy Switch Guarantee is an industry initiative where energy companies have committed that switching will be simple, speedy and safe.</a:t>
            </a:r>
          </a:p>
          <a:p>
            <a:r>
              <a:rPr lang="en-GB" dirty="0" smtClean="0"/>
              <a:t>Correct, suppliers have to switch you within 21 days. It used to be more like four to six weeks! (There’s also a cooling off period, where you can change your mind within 14 days to stay with your current provider). https://www.energyswitchguarantee.com/about-the-energy-switch-guarantee/</a:t>
            </a:r>
          </a:p>
          <a:p>
            <a:r>
              <a:rPr lang="en-GB" dirty="0" smtClean="0"/>
              <a:t>Correct! Homeowners in England, including landlords, can get up to £5,000 to pay part of the cost of energy saving measures like insulation. Low income households can get 100% of the costs of work covered up to £10,000. Find out more here: http://tiny.cc/greenhomesgrant</a:t>
            </a:r>
            <a:endParaRPr lang="en-GB" dirty="0"/>
          </a:p>
        </p:txBody>
      </p:sp>
    </p:spTree>
    <p:extLst>
      <p:ext uri="{BB962C8B-B14F-4D97-AF65-F5344CB8AC3E}">
        <p14:creationId xmlns:p14="http://schemas.microsoft.com/office/powerpoint/2010/main" val="34805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p:txBody>
          <a:bodyPr/>
          <a:lstStyle/>
          <a:p>
            <a:r>
              <a:rPr lang="en-GB" dirty="0" smtClean="0"/>
              <a:t>Evaluation…  </a:t>
            </a:r>
            <a:r>
              <a:rPr lang="en-GB" smtClean="0"/>
              <a:t>marketing means</a:t>
            </a:r>
            <a:endParaRPr lang="en-GB" dirty="0"/>
          </a:p>
        </p:txBody>
      </p:sp>
    </p:spTree>
    <p:extLst>
      <p:ext uri="{BB962C8B-B14F-4D97-AF65-F5344CB8AC3E}">
        <p14:creationId xmlns:p14="http://schemas.microsoft.com/office/powerpoint/2010/main" val="76542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37196e2dc_0_36: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37196e2dc_0_36: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GB" b="1" dirty="0" smtClean="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800" b="1" dirty="0" smtClean="0">
                <a:solidFill>
                  <a:schemeClr val="dk1"/>
                </a:solidFill>
              </a:rPr>
              <a:t>Show video</a:t>
            </a:r>
          </a:p>
          <a:p>
            <a:pPr marL="0" lvl="0" indent="0" algn="l" rtl="0">
              <a:lnSpc>
                <a:spcPct val="115000"/>
              </a:lnSpc>
              <a:spcBef>
                <a:spcPts val="0"/>
              </a:spcBef>
              <a:spcAft>
                <a:spcPts val="0"/>
              </a:spcAft>
              <a:buClr>
                <a:schemeClr val="dk1"/>
              </a:buClr>
              <a:buSzPts val="1100"/>
              <a:buFont typeface="Arial"/>
              <a:buNone/>
            </a:pPr>
            <a:endParaRPr lang="en-GB" sz="1600" b="1" dirty="0" smtClean="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b="1" dirty="0" smtClean="0">
                <a:solidFill>
                  <a:schemeClr val="dk1"/>
                </a:solidFill>
              </a:rPr>
              <a:t>Facilitator </a:t>
            </a:r>
            <a:r>
              <a:rPr lang="en-GB" b="1" dirty="0">
                <a:solidFill>
                  <a:schemeClr val="dk1"/>
                </a:solidFill>
              </a:rPr>
              <a:t>notes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Key points to cover: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Some electricity suppliers offer a discount of £140 off your energy bill if you are eligible.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The money is not paid to you - it is a one-off discount on your electricity bill between September and March.</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You may be able to get the discount on your gas bill instead if your supplier provides you with both gas and electricity. Contact your supplier to find out.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You can still get the discount if you have a pre-pay or pay as you go meter. If you’re eligible your supplier can tell you how you’ll get the discount, for example as a voucher you can use to top up your meter.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If you currently get the discount and are thinking of switching supplier, check that the new supplier offers the discount. If it does not, you may find the offer is not such a good deal.</a:t>
            </a:r>
            <a:endParaRPr dirty="0">
              <a:solidFill>
                <a:schemeClr val="dk1"/>
              </a:solidFill>
            </a:endParaRPr>
          </a:p>
          <a:p>
            <a:pPr marL="0" lvl="0" indent="0" algn="l" rtl="0">
              <a:lnSpc>
                <a:spcPct val="115000"/>
              </a:lnSpc>
              <a:spcBef>
                <a:spcPts val="0"/>
              </a:spcBef>
              <a:spcAft>
                <a:spcPts val="0"/>
              </a:spcAft>
              <a:buNone/>
            </a:pPr>
            <a:r>
              <a:rPr lang="en-GB" dirty="0">
                <a:solidFill>
                  <a:schemeClr val="dk1"/>
                </a:solidFill>
              </a:rPr>
              <a:t>Note: I</a:t>
            </a:r>
            <a:r>
              <a:rPr lang="en-GB" sz="1000" dirty="0">
                <a:solidFill>
                  <a:srgbClr val="333333"/>
                </a:solidFill>
                <a:highlight>
                  <a:srgbClr val="FFFFFF"/>
                </a:highlight>
              </a:rPr>
              <a:t>f you're considering a switch and receive WHD to check that the new supplier offers the discount as not all do</a:t>
            </a:r>
            <a:r>
              <a:rPr lang="en-GB" sz="1000" dirty="0" smtClean="0">
                <a:solidFill>
                  <a:srgbClr val="333333"/>
                </a:solidFill>
                <a:highlight>
                  <a:srgbClr val="FFFFFF"/>
                </a:highlight>
              </a:rPr>
              <a:t>.</a:t>
            </a:r>
          </a:p>
          <a:p>
            <a:pPr marL="0" lvl="0" indent="0" algn="l" rtl="0">
              <a:lnSpc>
                <a:spcPct val="115000"/>
              </a:lnSpc>
              <a:spcBef>
                <a:spcPts val="0"/>
              </a:spcBef>
              <a:spcAft>
                <a:spcPts val="0"/>
              </a:spcAft>
              <a:buNone/>
            </a:pPr>
            <a:r>
              <a:rPr lang="en-GB" sz="1000" dirty="0" err="1" smtClean="0">
                <a:solidFill>
                  <a:srgbClr val="333333"/>
                </a:solidFill>
                <a:highlight>
                  <a:srgbClr val="FFFFFF"/>
                </a:highlight>
              </a:rPr>
              <a:t>Utilita</a:t>
            </a:r>
            <a:r>
              <a:rPr lang="en-GB" sz="1000" dirty="0" smtClean="0">
                <a:solidFill>
                  <a:srgbClr val="333333"/>
                </a:solidFill>
                <a:highlight>
                  <a:srgbClr val="FFFFFF"/>
                </a:highlight>
              </a:rPr>
              <a:t> stopped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7196e2dc_0_42: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7196e2dc_0_42: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70000"/>
              </a:lnSpc>
              <a:spcBef>
                <a:spcPts val="0"/>
              </a:spcBef>
              <a:spcAft>
                <a:spcPts val="0"/>
              </a:spcAft>
              <a:buClr>
                <a:schemeClr val="dk1"/>
              </a:buClr>
              <a:buSzPts val="1100"/>
              <a:buFont typeface="Arial"/>
              <a:buNone/>
            </a:pPr>
            <a:r>
              <a:rPr lang="en-GB" b="1">
                <a:solidFill>
                  <a:schemeClr val="dk1"/>
                </a:solidFill>
                <a:highlight>
                  <a:srgbClr val="FFFFFF"/>
                </a:highlight>
              </a:rPr>
              <a:t>Facilitator notes</a:t>
            </a:r>
            <a:endParaRPr b="1">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Explain that each energy network offers different support and that you should call your energy network before you apply to join the Priority Services Register to check exactly which services you could get.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Example services include: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Improved access to your meter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Password protection scheme - to help you confirm staff are genuine when they visit your home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Bill nominee scheme - arranging for bills to be sent to the address of a friend, relative or carer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Advance notice and support during power cuts and interruptions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Services for customers with impaired hearing or vision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Free gas appliance safety check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685800" y="4286250"/>
            <a:ext cx="5486400" cy="4286250"/>
          </a:xfrm>
        </p:spPr>
        <p:txBody>
          <a:bodyPr/>
          <a:lstStyle/>
          <a:p>
            <a:r>
              <a:rPr lang="en-GB" dirty="0" smtClean="0"/>
              <a:t>Warm homes Fund</a:t>
            </a:r>
          </a:p>
          <a:p>
            <a:r>
              <a:rPr lang="en-GB" dirty="0" smtClean="0"/>
              <a:t>provides home energy solutions to owner occupied households living in fuel poverty, where mains gas is not their primary source of heating.</a:t>
            </a:r>
          </a:p>
          <a:p>
            <a:endParaRPr lang="en-GB" dirty="0" smtClean="0"/>
          </a:p>
          <a:p>
            <a:r>
              <a:rPr lang="en-GB" dirty="0" smtClean="0"/>
              <a:t>Improvements available as part of this funding include:</a:t>
            </a:r>
          </a:p>
          <a:p>
            <a:endParaRPr lang="en-GB" dirty="0" smtClean="0"/>
          </a:p>
          <a:p>
            <a:r>
              <a:rPr lang="en-GB" dirty="0" smtClean="0"/>
              <a:t>A-rated gas central heating, or LPG alternative where main gas is not an option</a:t>
            </a:r>
          </a:p>
          <a:p>
            <a:r>
              <a:rPr lang="en-GB" dirty="0" smtClean="0"/>
              <a:t>Connection to the mains gas network, if required</a:t>
            </a:r>
          </a:p>
          <a:p>
            <a:r>
              <a:rPr lang="en-GB" dirty="0" smtClean="0"/>
              <a:t>If you are in receipt of certain income related benefits and current rely on inefficient storage heaters, fixed and or portable room heaters or solid fuel fires could be eligible for this funding, subject to survey to determine eligibility and acceptance by the installer. Funding is limited and will be release on a first come first served basis.</a:t>
            </a:r>
          </a:p>
          <a:p>
            <a:endParaRPr lang="en-GB" dirty="0"/>
          </a:p>
          <a:p>
            <a:r>
              <a:rPr lang="en-GB" dirty="0" smtClean="0"/>
              <a:t>Energy Company Obligation</a:t>
            </a:r>
          </a:p>
          <a:p>
            <a:pPr marL="158750" indent="0">
              <a:buNone/>
            </a:pPr>
            <a:endParaRPr lang="en-GB" dirty="0" smtClean="0"/>
          </a:p>
          <a:p>
            <a:pPr marL="158750" indent="0">
              <a:buNone/>
            </a:pPr>
            <a:r>
              <a:rPr lang="en-GB" dirty="0"/>
              <a:t>The Energy Company Obligation (ECO) funding stream is led by Government and directs large energy companies to help households reduce their energy bills and associated carbon emissions, by funding the scheme for residents meeting select criteria.</a:t>
            </a:r>
          </a:p>
          <a:p>
            <a:endParaRPr lang="en-GB" dirty="0"/>
          </a:p>
          <a:p>
            <a:r>
              <a:rPr lang="en-GB" dirty="0"/>
              <a:t>Improvements available as part of this funding include:</a:t>
            </a:r>
          </a:p>
          <a:p>
            <a:endParaRPr lang="en-GB" dirty="0"/>
          </a:p>
          <a:p>
            <a:r>
              <a:rPr lang="en-GB" dirty="0"/>
              <a:t>Loft insulation</a:t>
            </a:r>
          </a:p>
          <a:p>
            <a:r>
              <a:rPr lang="en-GB" dirty="0"/>
              <a:t>Cavity wall insulation</a:t>
            </a:r>
          </a:p>
          <a:p>
            <a:r>
              <a:rPr lang="en-GB" dirty="0"/>
              <a:t>Solid wall insulation</a:t>
            </a:r>
          </a:p>
          <a:p>
            <a:r>
              <a:rPr lang="en-GB" dirty="0"/>
              <a:t>Boiler replacements</a:t>
            </a:r>
          </a:p>
          <a:p>
            <a:r>
              <a:rPr lang="en-GB" dirty="0"/>
              <a:t>First time central heating</a:t>
            </a:r>
          </a:p>
          <a:p>
            <a:endParaRPr lang="en-GB" dirty="0"/>
          </a:p>
        </p:txBody>
      </p:sp>
    </p:spTree>
    <p:extLst>
      <p:ext uri="{BB962C8B-B14F-4D97-AF65-F5344CB8AC3E}">
        <p14:creationId xmlns:p14="http://schemas.microsoft.com/office/powerpoint/2010/main" val="17030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p:txBody>
          <a:bodyPr/>
          <a:lstStyle/>
          <a:p>
            <a:r>
              <a:rPr lang="en-GB" dirty="0" smtClean="0"/>
              <a:t>SHOW VIDEO RE ENERGY EFFICIENCY</a:t>
            </a:r>
          </a:p>
          <a:p>
            <a:endParaRPr lang="en-GB" dirty="0" smtClean="0"/>
          </a:p>
          <a:p>
            <a:r>
              <a:rPr lang="en-GB" dirty="0" smtClean="0"/>
              <a:t>The maximum value of the voucher is £5,000. You may be able to receive a higher level of subsidy if you are a homeowner and either you or a member of your household receives one of the qualifying benefits, covering 100% of the cost of the improvements. The maximum value of these voucher is £10,000. Landlords cannot apply for the low-income part of the scheme.</a:t>
            </a:r>
            <a:endParaRPr lang="en-GB" dirty="0"/>
          </a:p>
        </p:txBody>
      </p:sp>
    </p:spTree>
    <p:extLst>
      <p:ext uri="{BB962C8B-B14F-4D97-AF65-F5344CB8AC3E}">
        <p14:creationId xmlns:p14="http://schemas.microsoft.com/office/powerpoint/2010/main" val="106658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p:txBody>
          <a:bodyPr/>
          <a:lstStyle/>
          <a:p>
            <a:r>
              <a:rPr lang="en-GB" dirty="0" smtClean="0"/>
              <a:t>which is aimed at assisting those with an existing central heating system where their boiler is broken and beyond economical repair.  The householder must be on one of these benefits:</a:t>
            </a:r>
          </a:p>
          <a:p>
            <a:r>
              <a:rPr lang="en-GB" dirty="0" smtClean="0"/>
              <a:t>	Guarantee element of Pension Credit OR</a:t>
            </a:r>
          </a:p>
          <a:p>
            <a:r>
              <a:rPr lang="en-GB" dirty="0" smtClean="0"/>
              <a:t>	Income-related Employment and Support Allowance (ESA) OR</a:t>
            </a:r>
          </a:p>
          <a:p>
            <a:r>
              <a:rPr lang="en-GB" dirty="0" smtClean="0"/>
              <a:t>	Carer’s Allowance</a:t>
            </a:r>
          </a:p>
          <a:p>
            <a:r>
              <a:rPr lang="en-GB" dirty="0" smtClean="0"/>
              <a:t>This limited offer is only available to householders that own their own properties.  And for a small customer contribution (£395) they can have installed a new boiler usually within 6 weeks from the initial inquiry.  For this exciting offer please call Age UK Lindsey on 01507 524524 ext. 2037. </a:t>
            </a:r>
          </a:p>
          <a:p>
            <a:pPr marL="158750" indent="0">
              <a:buNone/>
            </a:pPr>
            <a:endParaRPr lang="en-GB" dirty="0" smtClean="0"/>
          </a:p>
          <a:p>
            <a:pPr marL="158750" indent="0">
              <a:buNone/>
            </a:pPr>
            <a:endParaRPr lang="en-GB" dirty="0"/>
          </a:p>
          <a:p>
            <a:pPr marL="158750" indent="0">
              <a:buNone/>
            </a:pPr>
            <a:r>
              <a:rPr lang="en-GB" dirty="0" smtClean="0"/>
              <a:t>Lincoln number:</a:t>
            </a:r>
            <a:r>
              <a:rPr lang="fr-FR" dirty="0"/>
              <a:t>0345 5564 144 (option 6) </a:t>
            </a:r>
            <a:endParaRPr lang="fr-FR" dirty="0" smtClean="0"/>
          </a:p>
          <a:p>
            <a:pPr marL="158750" indent="0">
              <a:buNone/>
            </a:pPr>
            <a:endParaRPr lang="fr-FR" dirty="0"/>
          </a:p>
          <a:p>
            <a:pPr marL="158750" indent="0">
              <a:buNone/>
            </a:pPr>
            <a:r>
              <a:rPr lang="fr-FR" dirty="0" err="1" smtClean="0"/>
              <a:t>Remember</a:t>
            </a:r>
            <a:r>
              <a:rPr lang="fr-FR" dirty="0" smtClean="0"/>
              <a:t> to mention </a:t>
            </a:r>
            <a:r>
              <a:rPr lang="fr-FR" dirty="0" err="1" smtClean="0"/>
              <a:t>Anglian</a:t>
            </a:r>
            <a:r>
              <a:rPr lang="fr-FR" dirty="0" smtClean="0"/>
              <a:t> water </a:t>
            </a:r>
            <a:r>
              <a:rPr lang="fr-FR" dirty="0" err="1" smtClean="0"/>
              <a:t>stuff</a:t>
            </a:r>
            <a:r>
              <a:rPr lang="fr-FR" dirty="0" smtClean="0"/>
              <a:t> </a:t>
            </a:r>
            <a:r>
              <a:rPr lang="fr-FR" dirty="0" err="1" smtClean="0"/>
              <a:t>too</a:t>
            </a:r>
            <a:r>
              <a:rPr lang="fr-FR" smtClean="0"/>
              <a:t>.</a:t>
            </a:r>
            <a:endParaRPr lang="en-GB" dirty="0"/>
          </a:p>
        </p:txBody>
      </p:sp>
    </p:spTree>
    <p:extLst>
      <p:ext uri="{BB962C8B-B14F-4D97-AF65-F5344CB8AC3E}">
        <p14:creationId xmlns:p14="http://schemas.microsoft.com/office/powerpoint/2010/main" val="383800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37196e2dc_0_0: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37196e2dc_0_0: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Facilitator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Consumers have a choice in who they buy their gas and electricity from.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Shopping around for the best deal can make paying for energy much cheaper.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Those who have not changed supplier for several years are likely to save the most by switching.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a tariff is the amount you pay for your energy and that it can vary according to how you pay. Many energy companies offer tariffs for online, fixed, capped, single and dual fuel.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Explain that if you rent your home you can usually still switch supplier.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You have the right to switch supplier if you pay for your gas and electricity directly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If your landlord pays your supplier and then charges you, you don’t have the right to switch supplier.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37196e2dc_0_5: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37196e2dc_0_5: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dirty="0">
                <a:solidFill>
                  <a:schemeClr val="dk1"/>
                </a:solidFill>
              </a:rPr>
              <a:t>Facilitator notes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Explain that if you have a prepayment meter you’ll usually be restricted to ‘prepayment tariffs’. There are fewer of these to choose from and will be more expensive than direct debit tariffs.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Explain that if you have a contract with a current supplier for a set period of time you may have to pay an ‘exit fee’ if you wish to leave the contract early. This can usually be found on an energy bill and the Citizens Advice ‘Understanding your energy bill’ tool can help you find this information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37196e2dc_0_10: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37196e2dc_0_10: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dirty="0">
                <a:solidFill>
                  <a:schemeClr val="dk1"/>
                </a:solidFill>
              </a:rPr>
              <a:t>Facilitator notes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Show where users can find the </a:t>
            </a:r>
            <a:r>
              <a:rPr lang="en-GB" u="sng" dirty="0">
                <a:solidFill>
                  <a:srgbClr val="1155CC"/>
                </a:solidFill>
                <a:hlinkClick r:id="rId3"/>
              </a:rPr>
              <a:t>Citizens Advice price comparison tool</a:t>
            </a:r>
            <a:r>
              <a:rPr lang="en-GB" dirty="0">
                <a:solidFill>
                  <a:schemeClr val="dk1"/>
                </a:solidFill>
              </a:rPr>
              <a:t> and demonstrate how it can be used to compare energy tariffs. Encourage users to also look at the Citizens Advice </a:t>
            </a:r>
            <a:r>
              <a:rPr lang="en-GB" u="sng" dirty="0">
                <a:solidFill>
                  <a:srgbClr val="1155CC"/>
                </a:solidFill>
                <a:hlinkClick r:id="rId4"/>
              </a:rPr>
              <a:t>star rating system</a:t>
            </a:r>
            <a:r>
              <a:rPr lang="en-GB" dirty="0">
                <a:solidFill>
                  <a:schemeClr val="dk1"/>
                </a:solidFill>
              </a:rPr>
              <a:t> which compares suppliers’ performance on such issues as customer service and treatment of vulnerable consumers.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Explain that they will need the information detailed on the slide to use the tool. Note, the tool can be used without knowing how much energy you have used in the past year - but providing this information will give a more accurate quote.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You could also demonstrate how the Citizens Advice </a:t>
            </a:r>
            <a:r>
              <a:rPr lang="en-GB" u="sng" dirty="0">
                <a:solidFill>
                  <a:srgbClr val="1155CC"/>
                </a:solidFill>
                <a:hlinkClick r:id="rId5"/>
              </a:rPr>
              <a:t>understanding your energy bill tool</a:t>
            </a:r>
            <a:r>
              <a:rPr lang="en-GB" dirty="0">
                <a:solidFill>
                  <a:schemeClr val="dk1"/>
                </a:solidFill>
              </a:rPr>
              <a:t> can be used to find this information.</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smtClean="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600" b="1" smtClean="0">
                <a:solidFill>
                  <a:schemeClr val="dk1"/>
                </a:solidFill>
              </a:rPr>
              <a:t>Show you tube </a:t>
            </a:r>
            <a:r>
              <a:rPr lang="en-GB" sz="1600" b="1" dirty="0" smtClean="0">
                <a:solidFill>
                  <a:schemeClr val="dk1"/>
                </a:solidFill>
              </a:rPr>
              <a:t>video</a:t>
            </a:r>
            <a:endParaRPr sz="1600"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5" name="Google Shape;55;p14"/>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2" name="Google Shape;52;p13"/>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nergycompare.citizensadvice.org.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quidgasuk.org/advic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igenergysavingwinter.org.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itizensadvice.org.uk/consumer/energy/energy-supply/" TargetMode="External"/><Relationship Id="rId7" Type="http://schemas.openxmlformats.org/officeDocument/2006/relationships/hyperlink" Target="https://www.money.co.uk/energy/guides/why-you-should-not-leave-devices-on-standby-mod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ofgem.gov.uk/" TargetMode="External"/><Relationship Id="rId5" Type="http://schemas.openxmlformats.org/officeDocument/2006/relationships/hyperlink" Target="https://www.gov.uk/winter-fuel-payment" TargetMode="External"/><Relationship Id="rId4" Type="http://schemas.openxmlformats.org/officeDocument/2006/relationships/hyperlink" Target="https://www.stepchange.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ommunitylincs.com/" TargetMode="External"/><Relationship Id="rId2" Type="http://schemas.openxmlformats.org/officeDocument/2006/relationships/hyperlink" Target="mailto:janet.clark@lincsymca.org.uk"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elincs.gov.uk/homes-and-property/lincs-4-warmer-hom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simpleenergyadvice.org.uk/pages/green-homes-grant" TargetMode="External"/><Relationship Id="rId4" Type="http://schemas.openxmlformats.org/officeDocument/2006/relationships/hyperlink" Target="https://www.gov.uk/guidance/apply-for-the-green-homes-grant-sche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Big Energy Saving </a:t>
            </a:r>
            <a:r>
              <a:rPr lang="en-GB" dirty="0" smtClean="0"/>
              <a:t>Network</a:t>
            </a:r>
            <a:br>
              <a:rPr lang="en-GB" dirty="0" smtClean="0"/>
            </a:br>
            <a:endParaRPr dirty="0"/>
          </a:p>
        </p:txBody>
      </p:sp>
      <p:pic>
        <p:nvPicPr>
          <p:cNvPr id="61" name="Google Shape;61;p15"/>
          <p:cNvPicPr preferRelativeResize="0"/>
          <p:nvPr/>
        </p:nvPicPr>
        <p:blipFill rotWithShape="1">
          <a:blip r:embed="rId3">
            <a:alphaModFix/>
          </a:blip>
          <a:srcRect/>
          <a:stretch/>
        </p:blipFill>
        <p:spPr>
          <a:xfrm>
            <a:off x="311708" y="3929270"/>
            <a:ext cx="1649614" cy="1081990"/>
          </a:xfrm>
          <a:prstGeom prst="rect">
            <a:avLst/>
          </a:prstGeom>
          <a:noFill/>
          <a:ln>
            <a:noFill/>
          </a:ln>
        </p:spPr>
      </p:pic>
      <p:pic>
        <p:nvPicPr>
          <p:cNvPr id="62" name="Google Shape;62;p15"/>
          <p:cNvPicPr preferRelativeResize="0"/>
          <p:nvPr/>
        </p:nvPicPr>
        <p:blipFill>
          <a:blip r:embed="rId4">
            <a:alphaModFix/>
          </a:blip>
          <a:stretch>
            <a:fillRect/>
          </a:stretch>
        </p:blipFill>
        <p:spPr>
          <a:xfrm>
            <a:off x="7633252" y="245165"/>
            <a:ext cx="1133060" cy="97403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658" y="2168427"/>
            <a:ext cx="1955411" cy="1760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Finding the best deal</a:t>
            </a:r>
            <a:endParaRPr sz="2400" b="1"/>
          </a:p>
          <a:p>
            <a:pPr marL="0" lvl="0" indent="0" algn="l" rtl="0">
              <a:spcBef>
                <a:spcPts val="0"/>
              </a:spcBef>
              <a:spcAft>
                <a:spcPts val="0"/>
              </a:spcAft>
              <a:buNone/>
            </a:pPr>
            <a:endParaRPr/>
          </a:p>
        </p:txBody>
      </p:sp>
      <p:sp>
        <p:nvSpPr>
          <p:cNvPr id="82" name="Google Shape;8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dirty="0">
                <a:solidFill>
                  <a:schemeClr val="dk1"/>
                </a:solidFill>
              </a:rPr>
              <a:t>Use the Citizens Advice price comparison website: </a:t>
            </a:r>
            <a:r>
              <a:rPr lang="en-GB" dirty="0" smtClean="0">
                <a:solidFill>
                  <a:schemeClr val="dk1"/>
                </a:solidFill>
              </a:rPr>
              <a:t> </a:t>
            </a:r>
            <a:r>
              <a:rPr lang="en-GB" dirty="0">
                <a:solidFill>
                  <a:schemeClr val="dk1"/>
                </a:solidFill>
                <a:hlinkClick r:id="rId3"/>
              </a:rPr>
              <a:t>https://energycompare.citizensadvice.org.uk</a:t>
            </a:r>
            <a:r>
              <a:rPr lang="en-GB" dirty="0" smtClean="0">
                <a:solidFill>
                  <a:schemeClr val="dk1"/>
                </a:solidFill>
                <a:hlinkClick r:id="rId3"/>
              </a:rPr>
              <a:t>/</a:t>
            </a:r>
            <a:endParaRPr b="1"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You’ll need:</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the name of your supplier and current tariffs</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how much energy you used in the past year</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how you currently pay for your energy (for example, prepayment meter or direct debit)</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your postcode</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Finding the best deal</a:t>
            </a:r>
            <a:endParaRPr sz="2400" b="1"/>
          </a:p>
          <a:p>
            <a:pPr marL="0" lvl="0" indent="0" algn="l" rtl="0">
              <a:lnSpc>
                <a:spcPct val="115000"/>
              </a:lnSpc>
              <a:spcBef>
                <a:spcPts val="0"/>
              </a:spcBef>
              <a:spcAft>
                <a:spcPts val="0"/>
              </a:spcAft>
              <a:buClr>
                <a:schemeClr val="dk1"/>
              </a:buClr>
              <a:buSzPts val="1100"/>
              <a:buFont typeface="Arial"/>
              <a:buNone/>
            </a:pPr>
            <a:endParaRPr sz="1100" b="1"/>
          </a:p>
          <a:p>
            <a:pPr marL="0" lvl="0" indent="0" algn="l" rtl="0">
              <a:spcBef>
                <a:spcPts val="0"/>
              </a:spcBef>
              <a:spcAft>
                <a:spcPts val="0"/>
              </a:spcAft>
              <a:buNone/>
            </a:pPr>
            <a:endParaRPr/>
          </a:p>
        </p:txBody>
      </p:sp>
      <p:sp>
        <p:nvSpPr>
          <p:cNvPr id="88" name="Google Shape;8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Other ways to compare tariffs from different suppliers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Use an </a:t>
            </a:r>
            <a:r>
              <a:rPr lang="en-GB" dirty="0" err="1">
                <a:solidFill>
                  <a:schemeClr val="dk1"/>
                </a:solidFill>
              </a:rPr>
              <a:t>Ofgem</a:t>
            </a:r>
            <a:r>
              <a:rPr lang="en-GB" dirty="0">
                <a:solidFill>
                  <a:schemeClr val="dk1"/>
                </a:solidFill>
              </a:rPr>
              <a:t> accredited price comparison website</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Talk to your current energy supplier or look at their website</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Contact other energy suppliers to compare </a:t>
            </a:r>
            <a:r>
              <a:rPr lang="en-GB" dirty="0" smtClean="0">
                <a:solidFill>
                  <a:schemeClr val="dk1"/>
                </a:solidFill>
              </a:rPr>
              <a:t>deals</a:t>
            </a:r>
          </a:p>
          <a:p>
            <a:pPr marL="457200" lvl="0" indent="-342900" algn="l" rtl="0">
              <a:spcBef>
                <a:spcPts val="0"/>
              </a:spcBef>
              <a:spcAft>
                <a:spcPts val="0"/>
              </a:spcAft>
              <a:buClr>
                <a:schemeClr val="dk1"/>
              </a:buClr>
              <a:buSzPts val="1800"/>
              <a:buChar char="●"/>
            </a:pPr>
            <a:r>
              <a:rPr lang="en-GB" dirty="0" smtClean="0">
                <a:solidFill>
                  <a:schemeClr val="dk1"/>
                </a:solidFill>
              </a:rPr>
              <a:t>Join a Collective Energy Switch Scheme</a:t>
            </a:r>
            <a:endParaRPr dirty="0">
              <a:solidFill>
                <a:schemeClr val="dk1"/>
              </a:solidFill>
            </a:endParaRPr>
          </a:p>
          <a:p>
            <a:pPr marL="0" lvl="0" indent="0" algn="l" rtl="0">
              <a:spcBef>
                <a:spcPts val="0"/>
              </a:spcBef>
              <a:spcAft>
                <a:spcPts val="1600"/>
              </a:spcAft>
              <a:buNone/>
            </a:pPr>
            <a:endParaRPr dirty="0"/>
          </a:p>
        </p:txBody>
      </p:sp>
      <p:pic>
        <p:nvPicPr>
          <p:cNvPr id="89" name="Google Shape;89;p19"/>
          <p:cNvPicPr preferRelativeResize="0"/>
          <p:nvPr/>
        </p:nvPicPr>
        <p:blipFill>
          <a:blip r:embed="rId3">
            <a:alphaModFix/>
          </a:blip>
          <a:stretch>
            <a:fillRect/>
          </a:stretch>
        </p:blipFill>
        <p:spPr>
          <a:xfrm>
            <a:off x="5169925" y="3045475"/>
            <a:ext cx="3662374" cy="1904425"/>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How to switch tariff</a:t>
            </a:r>
            <a:endParaRPr sz="2400"/>
          </a:p>
        </p:txBody>
      </p:sp>
      <p:sp>
        <p:nvSpPr>
          <p:cNvPr id="95" name="Google Shape;9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If you decide to change tariff you’ll need to contact the supplier to arrange the switch.</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This can be done:</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through a price comparison </a:t>
            </a:r>
            <a:r>
              <a:rPr lang="en-GB" dirty="0" smtClean="0">
                <a:solidFill>
                  <a:schemeClr val="dk1"/>
                </a:solidFill>
              </a:rPr>
              <a:t>website or collective energy switch scheme</a:t>
            </a:r>
          </a:p>
          <a:p>
            <a:pPr marL="457200" lvl="0" indent="-342900" algn="l" rtl="0">
              <a:spcBef>
                <a:spcPts val="0"/>
              </a:spcBef>
              <a:spcAft>
                <a:spcPts val="0"/>
              </a:spcAft>
              <a:buClr>
                <a:schemeClr val="dk1"/>
              </a:buClr>
              <a:buSzPts val="1800"/>
              <a:buChar char="●"/>
            </a:pPr>
            <a:r>
              <a:rPr lang="en-GB" dirty="0" smtClean="0">
                <a:solidFill>
                  <a:schemeClr val="dk1"/>
                </a:solidFill>
              </a:rPr>
              <a:t>by </a:t>
            </a:r>
            <a:r>
              <a:rPr lang="en-GB" dirty="0">
                <a:solidFill>
                  <a:schemeClr val="dk1"/>
                </a:solidFill>
              </a:rPr>
              <a:t>getting in touch with the supplier directly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b="1" dirty="0">
                <a:solidFill>
                  <a:schemeClr val="dk1"/>
                </a:solidFill>
              </a:rPr>
              <a:t>If you’re moving to a new supplier they will let your existing supplier know.</a:t>
            </a:r>
            <a:endParaRPr b="1" dirty="0">
              <a:solidFill>
                <a:schemeClr val="dk1"/>
              </a:solidFill>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How to switch supplier</a:t>
            </a:r>
            <a:endParaRPr sz="2400"/>
          </a:p>
        </p:txBody>
      </p:sp>
      <p:sp>
        <p:nvSpPr>
          <p:cNvPr id="101" name="Google Shape;10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rPr>
              <a:t>Take a meter reading</a:t>
            </a: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Take a meter reading on the day of the switch</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Give this reading to your new supplier - this means they won’t charge you for energy used before the switch</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1600"/>
              </a:spcAft>
              <a:buNone/>
            </a:pPr>
            <a:endParaRPr dirty="0"/>
          </a:p>
        </p:txBody>
      </p:sp>
      <p:pic>
        <p:nvPicPr>
          <p:cNvPr id="2" name="Picture 1"/>
          <p:cNvPicPr>
            <a:picLocks noChangeAspect="1"/>
          </p:cNvPicPr>
          <p:nvPr/>
        </p:nvPicPr>
        <p:blipFill>
          <a:blip r:embed="rId3"/>
          <a:stretch>
            <a:fillRect/>
          </a:stretch>
        </p:blipFill>
        <p:spPr>
          <a:xfrm>
            <a:off x="6269182" y="3135230"/>
            <a:ext cx="2563118" cy="1851476"/>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cxnSp>
        <p:nvCxnSpPr>
          <p:cNvPr id="112" name="Google Shape;112;p23"/>
          <p:cNvCxnSpPr/>
          <p:nvPr/>
        </p:nvCxnSpPr>
        <p:spPr>
          <a:xfrm>
            <a:off x="1894927" y="1661588"/>
            <a:ext cx="5225100" cy="0"/>
          </a:xfrm>
          <a:prstGeom prst="straightConnector1">
            <a:avLst/>
          </a:prstGeom>
          <a:noFill/>
          <a:ln w="38100" cap="flat" cmpd="sng">
            <a:solidFill>
              <a:srgbClr val="183E70"/>
            </a:solidFill>
            <a:prstDash val="solid"/>
            <a:round/>
            <a:headEnd type="none" w="med" len="med"/>
            <a:tailEnd type="none" w="med" len="med"/>
          </a:ln>
        </p:spPr>
      </p:cxnSp>
      <p:cxnSp>
        <p:nvCxnSpPr>
          <p:cNvPr id="113" name="Google Shape;113;p23"/>
          <p:cNvCxnSpPr/>
          <p:nvPr/>
        </p:nvCxnSpPr>
        <p:spPr>
          <a:xfrm>
            <a:off x="7102821" y="1651655"/>
            <a:ext cx="0" cy="1190100"/>
          </a:xfrm>
          <a:prstGeom prst="straightConnector1">
            <a:avLst/>
          </a:prstGeom>
          <a:noFill/>
          <a:ln w="38100" cap="flat" cmpd="sng">
            <a:solidFill>
              <a:srgbClr val="183E70"/>
            </a:solidFill>
            <a:prstDash val="solid"/>
            <a:round/>
            <a:headEnd type="none" w="med" len="med"/>
            <a:tailEnd type="none" w="med" len="med"/>
          </a:ln>
        </p:spPr>
      </p:cxnSp>
      <p:cxnSp>
        <p:nvCxnSpPr>
          <p:cNvPr id="114" name="Google Shape;114;p23"/>
          <p:cNvCxnSpPr/>
          <p:nvPr/>
        </p:nvCxnSpPr>
        <p:spPr>
          <a:xfrm>
            <a:off x="2964825" y="2824258"/>
            <a:ext cx="4144800" cy="0"/>
          </a:xfrm>
          <a:prstGeom prst="straightConnector1">
            <a:avLst/>
          </a:prstGeom>
          <a:noFill/>
          <a:ln w="38100" cap="flat" cmpd="sng">
            <a:solidFill>
              <a:srgbClr val="183E70"/>
            </a:solidFill>
            <a:prstDash val="solid"/>
            <a:round/>
            <a:headEnd type="none" w="med" len="med"/>
            <a:tailEnd type="none" w="med" len="med"/>
          </a:ln>
        </p:spPr>
      </p:cxnSp>
      <p:sp>
        <p:nvSpPr>
          <p:cNvPr id="115" name="Google Shape;115;p23"/>
          <p:cNvSpPr txBox="1"/>
          <p:nvPr/>
        </p:nvSpPr>
        <p:spPr>
          <a:xfrm>
            <a:off x="1840625" y="1765500"/>
            <a:ext cx="1569900" cy="768900"/>
          </a:xfrm>
          <a:prstGeom prst="rect">
            <a:avLst/>
          </a:prstGeom>
          <a:solidFill>
            <a:srgbClr val="FFFFFF"/>
          </a:solidFill>
          <a:ln w="9525" cap="flat" cmpd="sng">
            <a:solidFill>
              <a:srgbClr val="183E7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183E70"/>
                </a:solidFill>
                <a:latin typeface="Open Sans"/>
                <a:ea typeface="Open Sans"/>
                <a:cs typeface="Open Sans"/>
                <a:sym typeface="Open Sans"/>
              </a:rPr>
              <a:t>New supplier contacted directly or via comparison site</a:t>
            </a:r>
            <a:endParaRPr sz="800" b="1">
              <a:solidFill>
                <a:srgbClr val="183E70"/>
              </a:solidFill>
            </a:endParaRPr>
          </a:p>
        </p:txBody>
      </p:sp>
      <p:pic>
        <p:nvPicPr>
          <p:cNvPr id="116" name="Google Shape;116;p23"/>
          <p:cNvPicPr preferRelativeResize="0"/>
          <p:nvPr/>
        </p:nvPicPr>
        <p:blipFill>
          <a:blip r:embed="rId3">
            <a:alphaModFix/>
          </a:blip>
          <a:stretch>
            <a:fillRect/>
          </a:stretch>
        </p:blipFill>
        <p:spPr>
          <a:xfrm>
            <a:off x="2404404" y="1307214"/>
            <a:ext cx="343926" cy="300944"/>
          </a:xfrm>
          <a:prstGeom prst="rect">
            <a:avLst/>
          </a:prstGeom>
          <a:noFill/>
          <a:ln>
            <a:noFill/>
          </a:ln>
        </p:spPr>
      </p:pic>
      <p:sp>
        <p:nvSpPr>
          <p:cNvPr id="117" name="Google Shape;117;p23"/>
          <p:cNvSpPr txBox="1"/>
          <p:nvPr/>
        </p:nvSpPr>
        <p:spPr>
          <a:xfrm>
            <a:off x="3519775" y="1754174"/>
            <a:ext cx="1100100" cy="825000"/>
          </a:xfrm>
          <a:prstGeom prst="rect">
            <a:avLst/>
          </a:prstGeom>
          <a:solidFill>
            <a:srgbClr val="FFFFFF"/>
          </a:solidFill>
          <a:ln w="9525" cap="flat" cmpd="sng">
            <a:solidFill>
              <a:srgbClr val="183E7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183E70"/>
                </a:solidFill>
                <a:latin typeface="Open Sans"/>
                <a:ea typeface="Open Sans"/>
                <a:cs typeface="Open Sans"/>
                <a:sym typeface="Open Sans"/>
              </a:rPr>
              <a:t>Contract agreed over telephone, online or signed face-to-face</a:t>
            </a:r>
            <a:endParaRPr sz="800">
              <a:solidFill>
                <a:srgbClr val="183E70"/>
              </a:solidFill>
            </a:endParaRPr>
          </a:p>
        </p:txBody>
      </p:sp>
      <p:sp>
        <p:nvSpPr>
          <p:cNvPr id="118" name="Google Shape;118;p23"/>
          <p:cNvSpPr txBox="1"/>
          <p:nvPr/>
        </p:nvSpPr>
        <p:spPr>
          <a:xfrm>
            <a:off x="4711350" y="1754174"/>
            <a:ext cx="1100100" cy="486000"/>
          </a:xfrm>
          <a:prstGeom prst="rect">
            <a:avLst/>
          </a:prstGeom>
          <a:solidFill>
            <a:srgbClr val="FFFFFF"/>
          </a:solidFill>
          <a:ln w="9525" cap="flat" cmpd="sng">
            <a:solidFill>
              <a:srgbClr val="183E7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183E70"/>
                </a:solidFill>
                <a:latin typeface="Open Sans"/>
                <a:ea typeface="Open Sans"/>
                <a:cs typeface="Open Sans"/>
                <a:sym typeface="Open Sans"/>
              </a:rPr>
              <a:t>Cooling-off period </a:t>
            </a:r>
            <a:endParaRPr sz="800">
              <a:solidFill>
                <a:srgbClr val="183E70"/>
              </a:solidFill>
            </a:endParaRPr>
          </a:p>
        </p:txBody>
      </p:sp>
      <p:sp>
        <p:nvSpPr>
          <p:cNvPr id="119" name="Google Shape;119;p23"/>
          <p:cNvSpPr txBox="1"/>
          <p:nvPr/>
        </p:nvSpPr>
        <p:spPr>
          <a:xfrm>
            <a:off x="5892425" y="1756321"/>
            <a:ext cx="1100100" cy="768900"/>
          </a:xfrm>
          <a:prstGeom prst="rect">
            <a:avLst/>
          </a:prstGeom>
          <a:solidFill>
            <a:srgbClr val="FFFFFF"/>
          </a:solidFill>
          <a:ln w="9525" cap="flat" cmpd="sng">
            <a:solidFill>
              <a:srgbClr val="183E7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183E70"/>
                </a:solidFill>
                <a:latin typeface="Open Sans"/>
                <a:ea typeface="Open Sans"/>
                <a:cs typeface="Open Sans"/>
                <a:sym typeface="Open Sans"/>
              </a:rPr>
              <a:t>New supplier contacts current supplier</a:t>
            </a:r>
            <a:br>
              <a:rPr lang="en-GB" sz="800" b="1">
                <a:solidFill>
                  <a:srgbClr val="183E70"/>
                </a:solidFill>
                <a:latin typeface="Open Sans"/>
                <a:ea typeface="Open Sans"/>
                <a:cs typeface="Open Sans"/>
                <a:sym typeface="Open Sans"/>
              </a:rPr>
            </a:br>
            <a:endParaRPr sz="800">
              <a:solidFill>
                <a:srgbClr val="183E70"/>
              </a:solidFill>
            </a:endParaRPr>
          </a:p>
        </p:txBody>
      </p:sp>
      <p:sp>
        <p:nvSpPr>
          <p:cNvPr id="120" name="Google Shape;120;p23"/>
          <p:cNvSpPr txBox="1"/>
          <p:nvPr/>
        </p:nvSpPr>
        <p:spPr>
          <a:xfrm>
            <a:off x="4572175" y="2955845"/>
            <a:ext cx="2169600" cy="681300"/>
          </a:xfrm>
          <a:prstGeom prst="rect">
            <a:avLst/>
          </a:prstGeom>
          <a:solidFill>
            <a:srgbClr val="FFFFFF"/>
          </a:solidFill>
          <a:ln w="9525" cap="flat" cmpd="sng">
            <a:solidFill>
              <a:srgbClr val="183E7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183E70"/>
                </a:solidFill>
                <a:latin typeface="Open Sans"/>
                <a:ea typeface="Open Sans"/>
                <a:cs typeface="Open Sans"/>
                <a:sym typeface="Open Sans"/>
              </a:rPr>
              <a:t>New supplier confirms start date and requests meter reading </a:t>
            </a:r>
            <a:endParaRPr sz="800">
              <a:solidFill>
                <a:srgbClr val="183E70"/>
              </a:solidFill>
            </a:endParaRPr>
          </a:p>
        </p:txBody>
      </p:sp>
      <p:sp>
        <p:nvSpPr>
          <p:cNvPr id="121" name="Google Shape;121;p23"/>
          <p:cNvSpPr txBox="1"/>
          <p:nvPr/>
        </p:nvSpPr>
        <p:spPr>
          <a:xfrm>
            <a:off x="2365050" y="2958820"/>
            <a:ext cx="1418700" cy="681300"/>
          </a:xfrm>
          <a:prstGeom prst="rect">
            <a:avLst/>
          </a:prstGeom>
          <a:solidFill>
            <a:srgbClr val="FFFFFF"/>
          </a:solidFill>
          <a:ln w="9525" cap="flat" cmpd="sng">
            <a:solidFill>
              <a:srgbClr val="183E7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183E70"/>
                </a:solidFill>
                <a:latin typeface="Open Sans"/>
                <a:ea typeface="Open Sans"/>
                <a:cs typeface="Open Sans"/>
                <a:sym typeface="Open Sans"/>
              </a:rPr>
              <a:t>Consumer receives bill from current supplier and pays </a:t>
            </a:r>
            <a:endParaRPr sz="800">
              <a:solidFill>
                <a:srgbClr val="183E70"/>
              </a:solidFill>
            </a:endParaRPr>
          </a:p>
        </p:txBody>
      </p:sp>
      <p:sp>
        <p:nvSpPr>
          <p:cNvPr id="122" name="Google Shape;122;p23"/>
          <p:cNvSpPr/>
          <p:nvPr/>
        </p:nvSpPr>
        <p:spPr>
          <a:xfrm rot="5400000">
            <a:off x="3387978" y="1594472"/>
            <a:ext cx="179700" cy="134100"/>
          </a:xfrm>
          <a:prstGeom prst="triangle">
            <a:avLst>
              <a:gd name="adj" fmla="val 50000"/>
            </a:avLst>
          </a:prstGeom>
          <a:solidFill>
            <a:srgbClr val="183E70"/>
          </a:solidFill>
          <a:ln w="9525" cap="flat" cmpd="sng">
            <a:solidFill>
              <a:srgbClr val="183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rot="5400000">
            <a:off x="5625207" y="1594472"/>
            <a:ext cx="179700" cy="134100"/>
          </a:xfrm>
          <a:prstGeom prst="triangle">
            <a:avLst>
              <a:gd name="adj" fmla="val 50000"/>
            </a:avLst>
          </a:prstGeom>
          <a:solidFill>
            <a:srgbClr val="183E70"/>
          </a:solidFill>
          <a:ln w="9525" cap="flat" cmpd="sng">
            <a:solidFill>
              <a:srgbClr val="183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rot="10800000">
            <a:off x="7013037" y="1969471"/>
            <a:ext cx="179700" cy="134100"/>
          </a:xfrm>
          <a:prstGeom prst="triangle">
            <a:avLst>
              <a:gd name="adj" fmla="val 50000"/>
            </a:avLst>
          </a:prstGeom>
          <a:solidFill>
            <a:srgbClr val="183E70"/>
          </a:solidFill>
          <a:ln w="9525" cap="flat" cmpd="sng">
            <a:solidFill>
              <a:srgbClr val="183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rot="-5400000" flipH="1">
            <a:off x="5654540" y="2757202"/>
            <a:ext cx="179700" cy="134100"/>
          </a:xfrm>
          <a:prstGeom prst="triangle">
            <a:avLst>
              <a:gd name="adj" fmla="val 50000"/>
            </a:avLst>
          </a:prstGeom>
          <a:solidFill>
            <a:srgbClr val="183E70"/>
          </a:solidFill>
          <a:ln w="9525" cap="flat" cmpd="sng">
            <a:solidFill>
              <a:srgbClr val="183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3"/>
          <p:cNvPicPr preferRelativeResize="0"/>
          <p:nvPr/>
        </p:nvPicPr>
        <p:blipFill>
          <a:blip r:embed="rId4">
            <a:alphaModFix/>
          </a:blip>
          <a:stretch>
            <a:fillRect/>
          </a:stretch>
        </p:blipFill>
        <p:spPr>
          <a:xfrm>
            <a:off x="1778759" y="3078217"/>
            <a:ext cx="435456" cy="381020"/>
          </a:xfrm>
          <a:prstGeom prst="rect">
            <a:avLst/>
          </a:prstGeom>
          <a:noFill/>
          <a:ln>
            <a:noFill/>
          </a:ln>
        </p:spPr>
      </p:pic>
      <p:sp>
        <p:nvSpPr>
          <p:cNvPr id="127" name="Google Shape;127;p23"/>
          <p:cNvSpPr/>
          <p:nvPr/>
        </p:nvSpPr>
        <p:spPr>
          <a:xfrm rot="10800000">
            <a:off x="2964825" y="2816546"/>
            <a:ext cx="179700" cy="134100"/>
          </a:xfrm>
          <a:prstGeom prst="triangle">
            <a:avLst>
              <a:gd name="adj" fmla="val 50000"/>
            </a:avLst>
          </a:prstGeom>
          <a:solidFill>
            <a:srgbClr val="183E70"/>
          </a:solidFill>
          <a:ln w="9525" cap="flat" cmpd="sng">
            <a:solidFill>
              <a:srgbClr val="183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sz="2400">
                <a:solidFill>
                  <a:srgbClr val="000000"/>
                </a:solidFill>
                <a:latin typeface="Arial"/>
                <a:ea typeface="Arial"/>
                <a:cs typeface="Arial"/>
                <a:sym typeface="Arial"/>
              </a:rPr>
              <a:t>Summary- How to switch</a:t>
            </a:r>
            <a:endParaRPr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What if I’m in debt to my supplier?</a:t>
            </a:r>
            <a:endParaRPr sz="2400"/>
          </a:p>
        </p:txBody>
      </p:sp>
      <p:sp>
        <p:nvSpPr>
          <p:cNvPr id="107" name="Google Shape;10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If you use a prepayment </a:t>
            </a:r>
            <a:r>
              <a:rPr lang="en-GB" dirty="0" smtClean="0">
                <a:solidFill>
                  <a:schemeClr val="dk1"/>
                </a:solidFill>
              </a:rPr>
              <a:t>meter:</a:t>
            </a:r>
            <a:endParaRPr dirty="0">
              <a:solidFill>
                <a:schemeClr val="dk1"/>
              </a:solidFill>
            </a:endParaRPr>
          </a:p>
          <a:p>
            <a:pPr marL="457200" lvl="0" indent="-342900" algn="l" rtl="0">
              <a:spcBef>
                <a:spcPts val="0"/>
              </a:spcBef>
              <a:spcAft>
                <a:spcPts val="0"/>
              </a:spcAft>
              <a:buClr>
                <a:schemeClr val="dk1"/>
              </a:buClr>
              <a:buSzPts val="1800"/>
              <a:buChar char="●"/>
            </a:pPr>
            <a:r>
              <a:rPr lang="en-GB" dirty="0" smtClean="0">
                <a:solidFill>
                  <a:schemeClr val="dk1"/>
                </a:solidFill>
              </a:rPr>
              <a:t>you </a:t>
            </a:r>
            <a:r>
              <a:rPr lang="en-GB" dirty="0">
                <a:solidFill>
                  <a:schemeClr val="dk1"/>
                </a:solidFill>
              </a:rPr>
              <a:t>owe less than £500 for each fuel you can still switch</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y</a:t>
            </a:r>
            <a:r>
              <a:rPr lang="en-GB" dirty="0" smtClean="0">
                <a:solidFill>
                  <a:schemeClr val="dk1"/>
                </a:solidFill>
              </a:rPr>
              <a:t>our </a:t>
            </a:r>
            <a:r>
              <a:rPr lang="en-GB" dirty="0">
                <a:solidFill>
                  <a:schemeClr val="dk1"/>
                </a:solidFill>
              </a:rPr>
              <a:t>debt will transfer with you</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 don’t have a prepayment </a:t>
            </a:r>
            <a:r>
              <a:rPr lang="en-GB" dirty="0" smtClean="0">
                <a:solidFill>
                  <a:schemeClr val="dk1"/>
                </a:solidFill>
              </a:rPr>
              <a:t>meter:</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y</a:t>
            </a:r>
            <a:r>
              <a:rPr lang="en-GB" dirty="0" smtClean="0">
                <a:solidFill>
                  <a:schemeClr val="dk1"/>
                </a:solidFill>
              </a:rPr>
              <a:t>our </a:t>
            </a:r>
            <a:r>
              <a:rPr lang="en-GB" dirty="0">
                <a:solidFill>
                  <a:schemeClr val="dk1"/>
                </a:solidFill>
              </a:rPr>
              <a:t>supplier can stop you switching until you’ve paid off your </a:t>
            </a:r>
            <a:r>
              <a:rPr lang="en-GB" dirty="0" smtClean="0">
                <a:solidFill>
                  <a:schemeClr val="dk1"/>
                </a:solidFill>
              </a:rPr>
              <a:t>debt</a:t>
            </a:r>
          </a:p>
          <a:p>
            <a:pPr marL="457200" lvl="0" indent="-342900" algn="l" rtl="0">
              <a:spcBef>
                <a:spcPts val="0"/>
              </a:spcBef>
              <a:spcAft>
                <a:spcPts val="0"/>
              </a:spcAft>
              <a:buClr>
                <a:schemeClr val="dk1"/>
              </a:buClr>
              <a:buSzPts val="1800"/>
              <a:buChar char="●"/>
            </a:pPr>
            <a:r>
              <a:rPr lang="en-GB" dirty="0" smtClean="0">
                <a:solidFill>
                  <a:schemeClr val="dk1"/>
                </a:solidFill>
              </a:rPr>
              <a:t>If you are in debt to your supplier speak to them</a:t>
            </a:r>
          </a:p>
          <a:p>
            <a:pPr marL="457200" lvl="0" indent="-342900" algn="l" rtl="0">
              <a:spcBef>
                <a:spcPts val="0"/>
              </a:spcBef>
              <a:spcAft>
                <a:spcPts val="0"/>
              </a:spcAft>
              <a:buClr>
                <a:schemeClr val="dk1"/>
              </a:buClr>
              <a:buSzPts val="1800"/>
              <a:buChar char="●"/>
            </a:pPr>
            <a:r>
              <a:rPr lang="en-GB" dirty="0" smtClean="0">
                <a:solidFill>
                  <a:schemeClr val="dk1"/>
                </a:solidFill>
              </a:rPr>
              <a:t>Access support from </a:t>
            </a:r>
            <a:r>
              <a:rPr lang="en-GB" smtClean="0">
                <a:solidFill>
                  <a:schemeClr val="dk1"/>
                </a:solidFill>
              </a:rPr>
              <a:t>debt agencies</a:t>
            </a:r>
            <a:endParaRPr dirty="0">
              <a:solidFill>
                <a:schemeClr val="dk1"/>
              </a:solidFill>
            </a:endParaRPr>
          </a:p>
          <a:p>
            <a:pPr marL="0" lvl="0" indent="0" algn="l" rtl="0">
              <a:spcBef>
                <a:spcPts val="0"/>
              </a:spcBef>
              <a:spcAft>
                <a:spcPts val="1600"/>
              </a:spcAft>
              <a:buNone/>
            </a:pPr>
            <a:endParaRPr dirty="0"/>
          </a:p>
        </p:txBody>
      </p:sp>
      <p:pic>
        <p:nvPicPr>
          <p:cNvPr id="2" name="Picture 1"/>
          <p:cNvPicPr>
            <a:picLocks noChangeAspect="1"/>
          </p:cNvPicPr>
          <p:nvPr/>
        </p:nvPicPr>
        <p:blipFill>
          <a:blip r:embed="rId3"/>
          <a:stretch>
            <a:fillRect/>
          </a:stretch>
        </p:blipFill>
        <p:spPr>
          <a:xfrm>
            <a:off x="6103226" y="3597693"/>
            <a:ext cx="2652848" cy="13886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31" y="259494"/>
            <a:ext cx="8520600" cy="572700"/>
          </a:xfrm>
        </p:spPr>
        <p:txBody>
          <a:bodyPr/>
          <a:lstStyle/>
          <a:p>
            <a:r>
              <a:rPr lang="en-GB" dirty="0" smtClean="0"/>
              <a:t>Liquid Petroleum Gas (LPG)</a:t>
            </a:r>
            <a:endParaRPr lang="en-GB" dirty="0"/>
          </a:p>
        </p:txBody>
      </p:sp>
      <p:sp>
        <p:nvSpPr>
          <p:cNvPr id="3" name="Text Placeholder 2"/>
          <p:cNvSpPr>
            <a:spLocks noGrp="1"/>
          </p:cNvSpPr>
          <p:nvPr>
            <p:ph type="body" idx="1"/>
          </p:nvPr>
        </p:nvSpPr>
        <p:spPr>
          <a:xfrm>
            <a:off x="96330" y="606907"/>
            <a:ext cx="8520600" cy="3416400"/>
          </a:xfrm>
        </p:spPr>
        <p:txBody>
          <a:bodyPr/>
          <a:lstStyle/>
          <a:p>
            <a:pPr marL="114300" indent="0">
              <a:buNone/>
            </a:pPr>
            <a:endParaRPr lang="en-GB" dirty="0"/>
          </a:p>
          <a:p>
            <a:r>
              <a:rPr lang="en-GB" dirty="0" smtClean="0"/>
              <a:t>The </a:t>
            </a:r>
            <a:r>
              <a:rPr lang="en-GB" dirty="0"/>
              <a:t>average annual cost for heating and hot water using LPG in the UK </a:t>
            </a:r>
            <a:r>
              <a:rPr lang="en-GB" dirty="0" smtClean="0"/>
              <a:t>is</a:t>
            </a:r>
          </a:p>
          <a:p>
            <a:pPr marL="114300" indent="0">
              <a:buNone/>
            </a:pPr>
            <a:r>
              <a:rPr lang="en-GB" dirty="0"/>
              <a:t>     £796* when consuming around 12,000 kWh of power a year</a:t>
            </a:r>
          </a:p>
          <a:p>
            <a:pPr marL="114300" indent="0">
              <a:buNone/>
            </a:pPr>
            <a:endParaRPr lang="en-GB" dirty="0" smtClean="0"/>
          </a:p>
          <a:p>
            <a:r>
              <a:rPr lang="en-GB" dirty="0"/>
              <a:t>The price of LPG fluctuates in comparison with heating oil or gas - heating oil was 51p per litre in January 2020, while LPG cost slightly less on </a:t>
            </a:r>
            <a:r>
              <a:rPr lang="en-GB" dirty="0" smtClean="0"/>
              <a:t>average</a:t>
            </a:r>
          </a:p>
          <a:p>
            <a:pPr marL="114300" indent="0">
              <a:buNone/>
            </a:pPr>
            <a:endParaRPr lang="en-GB" dirty="0" smtClean="0"/>
          </a:p>
          <a:p>
            <a:r>
              <a:rPr lang="en-GB" dirty="0"/>
              <a:t>However if you feel that your LPG costs are high, it’s worth looking for a cheaper supplier. Trade Association Liquid Gas UK has a tool to find LPG suppliers in your area :</a:t>
            </a:r>
            <a:r>
              <a:rPr lang="en-GB" dirty="0">
                <a:hlinkClick r:id="rId3"/>
              </a:rPr>
              <a:t>https://</a:t>
            </a:r>
            <a:r>
              <a:rPr lang="en-GB" dirty="0" smtClean="0">
                <a:hlinkClick r:id="rId3"/>
              </a:rPr>
              <a:t>www.liquidgasuk.org/advice/supplier-search</a:t>
            </a:r>
            <a:endParaRPr lang="en-GB" dirty="0" smtClean="0"/>
          </a:p>
          <a:p>
            <a:pPr marL="114300" indent="0">
              <a:buNone/>
            </a:pPr>
            <a:endParaRPr lang="en-GB" dirty="0" smtClean="0"/>
          </a:p>
          <a:p>
            <a:r>
              <a:rPr lang="en-GB" dirty="0" smtClean="0"/>
              <a:t>WHICH have useful information on running with LPG and the alternatives to consider as government stops installation of fossil fuel heating systems             ( applies to oil)</a:t>
            </a:r>
          </a:p>
          <a:p>
            <a:endParaRPr lang="en-GB" dirty="0" smtClean="0"/>
          </a:p>
          <a:p>
            <a:endParaRPr lang="en-GB" dirty="0"/>
          </a:p>
          <a:p>
            <a:endParaRPr lang="en-GB" dirty="0"/>
          </a:p>
          <a:p>
            <a:pPr marL="114300" indent="0">
              <a:buNone/>
            </a:pPr>
            <a:endParaRPr lang="en-GB" dirty="0"/>
          </a:p>
        </p:txBody>
      </p:sp>
    </p:spTree>
    <p:extLst>
      <p:ext uri="{BB962C8B-B14F-4D97-AF65-F5344CB8AC3E}">
        <p14:creationId xmlns:p14="http://schemas.microsoft.com/office/powerpoint/2010/main" val="378154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Heating Oil</a:t>
            </a:r>
            <a:endParaRPr lang="en-GB" dirty="0"/>
          </a:p>
        </p:txBody>
      </p:sp>
      <p:sp>
        <p:nvSpPr>
          <p:cNvPr id="3" name="Text Placeholder 2"/>
          <p:cNvSpPr>
            <a:spLocks noGrp="1"/>
          </p:cNvSpPr>
          <p:nvPr>
            <p:ph type="body" idx="1"/>
          </p:nvPr>
        </p:nvSpPr>
        <p:spPr/>
        <p:txBody>
          <a:bodyPr/>
          <a:lstStyle/>
          <a:p>
            <a:r>
              <a:rPr lang="en-GB" dirty="0"/>
              <a:t>The average annual cost is £830* for both heating and hot water using heating oil in the UK, when consuming around 17,000 kWh's worth per </a:t>
            </a:r>
            <a:r>
              <a:rPr lang="en-GB" dirty="0" smtClean="0"/>
              <a:t>year</a:t>
            </a:r>
          </a:p>
          <a:p>
            <a:pPr marL="114300" indent="0">
              <a:buNone/>
            </a:pPr>
            <a:endParaRPr lang="en-GB" dirty="0"/>
          </a:p>
          <a:p>
            <a:r>
              <a:rPr lang="en-GB" dirty="0"/>
              <a:t>The price of heating oil can fluctuate, with sudden spikes caused by surges in demand, weather conditions and political </a:t>
            </a:r>
            <a:r>
              <a:rPr lang="en-GB" dirty="0" smtClean="0"/>
              <a:t>unrest</a:t>
            </a:r>
          </a:p>
          <a:p>
            <a:pPr marL="114300" indent="0">
              <a:buNone/>
            </a:pPr>
            <a:r>
              <a:rPr lang="en-GB" dirty="0" smtClean="0"/>
              <a:t> </a:t>
            </a:r>
          </a:p>
          <a:p>
            <a:r>
              <a:rPr lang="en-GB" dirty="0"/>
              <a:t>C</a:t>
            </a:r>
            <a:r>
              <a:rPr lang="en-GB" dirty="0" smtClean="0"/>
              <a:t>ompare </a:t>
            </a:r>
            <a:r>
              <a:rPr lang="en-GB" dirty="0"/>
              <a:t>as many quotes as possible from different companies, and do so regularly so you can monitor when and where you can get the best </a:t>
            </a:r>
            <a:r>
              <a:rPr lang="en-GB" dirty="0" smtClean="0"/>
              <a:t>prices</a:t>
            </a:r>
          </a:p>
          <a:p>
            <a:pPr marL="114300" indent="0">
              <a:buNone/>
            </a:pPr>
            <a:endParaRPr lang="en-GB" dirty="0" smtClean="0"/>
          </a:p>
          <a:p>
            <a:r>
              <a:rPr lang="en-GB" dirty="0" smtClean="0"/>
              <a:t>If buying on </a:t>
            </a:r>
            <a:r>
              <a:rPr lang="en-GB" dirty="0"/>
              <a:t>the internet , look out for sites with premium SSL certificates (the small padlock icon in the top corner of your website </a:t>
            </a:r>
            <a:r>
              <a:rPr lang="en-GB" dirty="0" smtClean="0"/>
              <a:t>bar</a:t>
            </a:r>
            <a:endParaRPr lang="en-GB" dirty="0"/>
          </a:p>
          <a:p>
            <a:endParaRPr lang="en-GB" dirty="0"/>
          </a:p>
          <a:p>
            <a:pPr marL="114300" indent="0">
              <a:buNone/>
            </a:pPr>
            <a:endParaRPr lang="en-GB" dirty="0"/>
          </a:p>
          <a:p>
            <a:endParaRPr lang="en-GB" dirty="0"/>
          </a:p>
          <a:p>
            <a:endParaRPr lang="en-GB" dirty="0"/>
          </a:p>
        </p:txBody>
      </p:sp>
    </p:spTree>
    <p:extLst>
      <p:ext uri="{BB962C8B-B14F-4D97-AF65-F5344CB8AC3E}">
        <p14:creationId xmlns:p14="http://schemas.microsoft.com/office/powerpoint/2010/main" val="178614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Your Learning</a:t>
            </a:r>
            <a:endParaRPr lang="en-GB" dirty="0"/>
          </a:p>
        </p:txBody>
      </p:sp>
      <p:sp>
        <p:nvSpPr>
          <p:cNvPr id="3" name="Text Placeholder 2"/>
          <p:cNvSpPr>
            <a:spLocks noGrp="1"/>
          </p:cNvSpPr>
          <p:nvPr>
            <p:ph type="body" idx="1"/>
          </p:nvPr>
        </p:nvSpPr>
        <p:spPr/>
        <p:txBody>
          <a:bodyPr/>
          <a:lstStyle/>
          <a:p>
            <a:r>
              <a:rPr lang="en-GB" dirty="0" smtClean="0"/>
              <a:t>1.How </a:t>
            </a:r>
            <a:r>
              <a:rPr lang="en-GB" dirty="0"/>
              <a:t>many people in the UK have never switched energy provider</a:t>
            </a:r>
            <a:r>
              <a:rPr lang="en-GB" dirty="0" smtClean="0"/>
              <a:t>?</a:t>
            </a:r>
          </a:p>
          <a:p>
            <a:pPr marL="114300" indent="0">
              <a:buNone/>
            </a:pPr>
            <a:r>
              <a:rPr lang="en-GB" dirty="0"/>
              <a:t> </a:t>
            </a:r>
            <a:r>
              <a:rPr lang="en-GB" dirty="0" smtClean="0"/>
              <a:t>     </a:t>
            </a:r>
            <a:r>
              <a:rPr lang="en-GB" dirty="0" smtClean="0">
                <a:solidFill>
                  <a:srgbClr val="00B0F0"/>
                </a:solidFill>
              </a:rPr>
              <a:t>73%,27%, Everyone has</a:t>
            </a:r>
          </a:p>
          <a:p>
            <a:r>
              <a:rPr lang="en-GB" dirty="0"/>
              <a:t>I pay my own energy bill. Can I can switch energy provider even though I'm a </a:t>
            </a:r>
            <a:r>
              <a:rPr lang="en-GB" dirty="0" smtClean="0"/>
              <a:t>renter? </a:t>
            </a:r>
            <a:r>
              <a:rPr lang="en-GB" dirty="0" smtClean="0">
                <a:solidFill>
                  <a:srgbClr val="00B0F0"/>
                </a:solidFill>
              </a:rPr>
              <a:t>Yes , No</a:t>
            </a:r>
          </a:p>
          <a:p>
            <a:r>
              <a:rPr lang="en-GB" dirty="0" smtClean="0"/>
              <a:t>I </a:t>
            </a:r>
            <a:r>
              <a:rPr lang="en-GB" dirty="0"/>
              <a:t>have a smart meter. Can I switch energy supplier? </a:t>
            </a:r>
            <a:r>
              <a:rPr lang="en-GB" dirty="0" smtClean="0">
                <a:solidFill>
                  <a:srgbClr val="00B0F0"/>
                </a:solidFill>
              </a:rPr>
              <a:t>Yes, No</a:t>
            </a:r>
          </a:p>
          <a:p>
            <a:r>
              <a:rPr lang="en-GB" dirty="0" smtClean="0"/>
              <a:t>How </a:t>
            </a:r>
            <a:r>
              <a:rPr lang="en-GB" dirty="0"/>
              <a:t>long do energy companies signed up to the Energy Switch Guarantee have to complete your switch? </a:t>
            </a:r>
            <a:r>
              <a:rPr lang="en-GB" dirty="0" smtClean="0">
                <a:solidFill>
                  <a:srgbClr val="00B0F0"/>
                </a:solidFill>
              </a:rPr>
              <a:t>1 day, 21 days, 30 days</a:t>
            </a:r>
          </a:p>
          <a:p>
            <a:r>
              <a:rPr lang="en-GB" dirty="0">
                <a:solidFill>
                  <a:schemeClr val="tx1"/>
                </a:solidFill>
              </a:rPr>
              <a:t>The government is providing a Green Homes Grant to help 600,000 homeowners make their homes warmer and energy bills cheaper. If you are a homeowner how much could you get under the Green Homes Grant</a:t>
            </a:r>
            <a:r>
              <a:rPr lang="en-GB" dirty="0" smtClean="0">
                <a:solidFill>
                  <a:schemeClr val="tx1"/>
                </a:solidFill>
              </a:rPr>
              <a:t>?</a:t>
            </a:r>
          </a:p>
          <a:p>
            <a:pPr marL="114300" indent="0">
              <a:buNone/>
            </a:pPr>
            <a:r>
              <a:rPr lang="en-GB" dirty="0">
                <a:solidFill>
                  <a:schemeClr val="tx1"/>
                </a:solidFill>
              </a:rPr>
              <a:t> </a:t>
            </a:r>
            <a:r>
              <a:rPr lang="en-GB" dirty="0" smtClean="0">
                <a:solidFill>
                  <a:schemeClr val="tx1"/>
                </a:solidFill>
              </a:rPr>
              <a:t>     </a:t>
            </a:r>
            <a:r>
              <a:rPr lang="en-GB" dirty="0" smtClean="0">
                <a:solidFill>
                  <a:srgbClr val="00B0F0"/>
                </a:solidFill>
              </a:rPr>
              <a:t>£1000, £3,000, £5,000</a:t>
            </a:r>
            <a:endParaRPr lang="en-GB" dirty="0">
              <a:solidFill>
                <a:srgbClr val="00B0F0"/>
              </a:solidFill>
            </a:endParaRPr>
          </a:p>
        </p:txBody>
      </p:sp>
      <p:pic>
        <p:nvPicPr>
          <p:cNvPr id="4" name="Picture 3"/>
          <p:cNvPicPr>
            <a:picLocks noChangeAspect="1"/>
          </p:cNvPicPr>
          <p:nvPr/>
        </p:nvPicPr>
        <p:blipFill>
          <a:blip r:embed="rId3"/>
          <a:stretch>
            <a:fillRect/>
          </a:stretch>
        </p:blipFill>
        <p:spPr>
          <a:xfrm>
            <a:off x="7451464" y="33720"/>
            <a:ext cx="1491673" cy="1118755"/>
          </a:xfrm>
          <a:prstGeom prst="rect">
            <a:avLst/>
          </a:prstGeom>
        </p:spPr>
      </p:pic>
    </p:spTree>
    <p:extLst>
      <p:ext uri="{BB962C8B-B14F-4D97-AF65-F5344CB8AC3E}">
        <p14:creationId xmlns:p14="http://schemas.microsoft.com/office/powerpoint/2010/main" val="780061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Energy Saving Winter </a:t>
            </a:r>
            <a:endParaRPr lang="en-GB" dirty="0"/>
          </a:p>
        </p:txBody>
      </p:sp>
      <p:sp>
        <p:nvSpPr>
          <p:cNvPr id="3" name="Text Placeholder 2"/>
          <p:cNvSpPr>
            <a:spLocks noGrp="1"/>
          </p:cNvSpPr>
          <p:nvPr>
            <p:ph type="body" idx="1"/>
          </p:nvPr>
        </p:nvSpPr>
        <p:spPr/>
        <p:txBody>
          <a:bodyPr/>
          <a:lstStyle/>
          <a:p>
            <a:r>
              <a:rPr lang="en-GB" dirty="0" smtClean="0"/>
              <a:t>Great Website  lots of very useful advice</a:t>
            </a:r>
          </a:p>
          <a:p>
            <a:pPr marL="114300" indent="0">
              <a:buNone/>
            </a:pPr>
            <a:endParaRPr lang="en-GB" dirty="0" smtClean="0"/>
          </a:p>
          <a:p>
            <a:pPr marL="114300" indent="0">
              <a:buNone/>
            </a:pPr>
            <a:r>
              <a:rPr lang="en-GB" dirty="0" smtClean="0">
                <a:hlinkClick r:id="rId2"/>
              </a:rPr>
              <a:t>https</a:t>
            </a:r>
            <a:r>
              <a:rPr lang="en-GB" dirty="0">
                <a:hlinkClick r:id="rId2"/>
              </a:rPr>
              <a:t>://bigenergysavingwinter.org.uk</a:t>
            </a:r>
            <a:r>
              <a:rPr lang="en-GB" dirty="0" smtClean="0">
                <a:hlinkClick r:id="rId2"/>
              </a:rPr>
              <a:t>/</a:t>
            </a:r>
            <a:endParaRPr lang="en-GB" dirty="0" smtClean="0"/>
          </a:p>
          <a:p>
            <a:pPr marL="11430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242" y="2016525"/>
            <a:ext cx="2987696" cy="2987696"/>
          </a:xfrm>
          <a:prstGeom prst="rect">
            <a:avLst/>
          </a:prstGeom>
        </p:spPr>
      </p:pic>
    </p:spTree>
    <p:extLst>
      <p:ext uri="{BB962C8B-B14F-4D97-AF65-F5344CB8AC3E}">
        <p14:creationId xmlns:p14="http://schemas.microsoft.com/office/powerpoint/2010/main" val="230498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a:t>
            </a:r>
            <a:endParaRPr lang="en-GB" dirty="0"/>
          </a:p>
        </p:txBody>
      </p:sp>
      <p:sp>
        <p:nvSpPr>
          <p:cNvPr id="3" name="Text Placeholder 2"/>
          <p:cNvSpPr>
            <a:spLocks noGrp="1"/>
          </p:cNvSpPr>
          <p:nvPr>
            <p:ph type="body" idx="1"/>
          </p:nvPr>
        </p:nvSpPr>
        <p:spPr/>
        <p:txBody>
          <a:bodyPr/>
          <a:lstStyle/>
          <a:p>
            <a:pPr marL="114300" indent="0">
              <a:buNone/>
            </a:pPr>
            <a:endParaRPr lang="en-GB" dirty="0"/>
          </a:p>
          <a:p>
            <a:r>
              <a:rPr lang="en-GB" smtClean="0"/>
              <a:t>Warm </a:t>
            </a:r>
            <a:r>
              <a:rPr lang="en-GB" dirty="0" smtClean="0"/>
              <a:t>Homes Discount</a:t>
            </a:r>
            <a:endParaRPr lang="en-GB" dirty="0"/>
          </a:p>
          <a:p>
            <a:r>
              <a:rPr lang="en-GB" dirty="0" smtClean="0"/>
              <a:t>The  Priority Service  Register</a:t>
            </a:r>
            <a:endParaRPr lang="en-GB" dirty="0"/>
          </a:p>
          <a:p>
            <a:r>
              <a:rPr lang="en-GB" dirty="0" smtClean="0"/>
              <a:t>Energy Efficiency Grants</a:t>
            </a:r>
          </a:p>
          <a:p>
            <a:r>
              <a:rPr lang="en-GB" dirty="0"/>
              <a:t>How to switch to find the best deal on your </a:t>
            </a:r>
            <a:r>
              <a:rPr lang="en-GB" dirty="0" smtClean="0"/>
              <a:t>gas/electricity</a:t>
            </a:r>
            <a:endParaRPr lang="en-GB" dirty="0"/>
          </a:p>
          <a:p>
            <a:r>
              <a:rPr lang="en-GB" dirty="0"/>
              <a:t>What do if you are in debt with your energy </a:t>
            </a:r>
            <a:r>
              <a:rPr lang="en-GB" dirty="0" smtClean="0"/>
              <a:t>supplier</a:t>
            </a:r>
            <a:endParaRPr lang="en-GB" dirty="0"/>
          </a:p>
          <a:p>
            <a:r>
              <a:rPr lang="en-GB" dirty="0" smtClean="0"/>
              <a:t>Support Agencies </a:t>
            </a:r>
            <a:endParaRPr lang="en-GB" dirty="0"/>
          </a:p>
        </p:txBody>
      </p:sp>
    </p:spTree>
    <p:extLst>
      <p:ext uri="{BB962C8B-B14F-4D97-AF65-F5344CB8AC3E}">
        <p14:creationId xmlns:p14="http://schemas.microsoft.com/office/powerpoint/2010/main" val="2025551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Contact Numbers/ Websites</a:t>
            </a:r>
            <a:endParaRPr lang="en-GB" dirty="0"/>
          </a:p>
        </p:txBody>
      </p:sp>
      <p:sp>
        <p:nvSpPr>
          <p:cNvPr id="3" name="Text Placeholder 2"/>
          <p:cNvSpPr>
            <a:spLocks noGrp="1"/>
          </p:cNvSpPr>
          <p:nvPr>
            <p:ph type="body" idx="1"/>
          </p:nvPr>
        </p:nvSpPr>
        <p:spPr>
          <a:xfrm>
            <a:off x="397839" y="1017725"/>
            <a:ext cx="8520600" cy="3416400"/>
          </a:xfrm>
        </p:spPr>
        <p:txBody>
          <a:bodyPr/>
          <a:lstStyle/>
          <a:p>
            <a:r>
              <a:rPr lang="en-GB" dirty="0" smtClean="0"/>
              <a:t>Citizens Advice Consumer Service : 08082231133</a:t>
            </a:r>
          </a:p>
          <a:p>
            <a:pPr marL="114300" indent="0">
              <a:buNone/>
            </a:pPr>
            <a:r>
              <a:rPr lang="en-GB" dirty="0">
                <a:hlinkClick r:id="rId3"/>
              </a:rPr>
              <a:t>https://www.citizensadvice.org.uk/consumer/energy/energy-supply</a:t>
            </a:r>
            <a:r>
              <a:rPr lang="en-GB" dirty="0" smtClean="0">
                <a:hlinkClick r:id="rId3"/>
              </a:rPr>
              <a:t>/</a:t>
            </a:r>
            <a:endParaRPr lang="en-GB" dirty="0" smtClean="0"/>
          </a:p>
          <a:p>
            <a:r>
              <a:rPr lang="en-GB" dirty="0"/>
              <a:t>Step Change : 0800 138 </a:t>
            </a:r>
            <a:r>
              <a:rPr lang="en-GB" dirty="0" smtClean="0"/>
              <a:t>1111</a:t>
            </a:r>
          </a:p>
          <a:p>
            <a:pPr marL="114300" indent="0">
              <a:buNone/>
            </a:pPr>
            <a:r>
              <a:rPr lang="en-GB" dirty="0">
                <a:hlinkClick r:id="rId4"/>
              </a:rPr>
              <a:t>https://www.stepchange.org</a:t>
            </a:r>
            <a:r>
              <a:rPr lang="en-GB" dirty="0" smtClean="0">
                <a:hlinkClick r:id="rId4"/>
              </a:rPr>
              <a:t>/</a:t>
            </a:r>
            <a:endParaRPr lang="en-GB" dirty="0" smtClean="0"/>
          </a:p>
          <a:p>
            <a:r>
              <a:rPr lang="en-GB" dirty="0" smtClean="0"/>
              <a:t>Winter Fuel  Payments Helpline Number</a:t>
            </a:r>
          </a:p>
          <a:p>
            <a:pPr marL="114300" indent="0">
              <a:buNone/>
            </a:pPr>
            <a:r>
              <a:rPr lang="en-GB" dirty="0">
                <a:hlinkClick r:id="rId5"/>
              </a:rPr>
              <a:t>https://</a:t>
            </a:r>
            <a:r>
              <a:rPr lang="en-GB" dirty="0" smtClean="0">
                <a:hlinkClick r:id="rId5"/>
              </a:rPr>
              <a:t>www.gov.uk/winter-fuel-payment</a:t>
            </a:r>
            <a:endParaRPr lang="en-GB" dirty="0"/>
          </a:p>
          <a:p>
            <a:r>
              <a:rPr lang="en-GB" dirty="0" err="1" smtClean="0"/>
              <a:t>Ofgem</a:t>
            </a:r>
            <a:r>
              <a:rPr lang="en-GB" dirty="0" smtClean="0"/>
              <a:t>  : </a:t>
            </a:r>
            <a:r>
              <a:rPr lang="en-GB" dirty="0"/>
              <a:t>Energy Regulator </a:t>
            </a:r>
            <a:r>
              <a:rPr lang="en-GB" dirty="0" smtClean="0"/>
              <a:t> (Complaints) 020 </a:t>
            </a:r>
            <a:r>
              <a:rPr lang="en-GB" dirty="0"/>
              <a:t>7901 </a:t>
            </a:r>
            <a:r>
              <a:rPr lang="en-GB" dirty="0" smtClean="0"/>
              <a:t>7295</a:t>
            </a:r>
          </a:p>
          <a:p>
            <a:pPr marL="114300" indent="0">
              <a:buNone/>
            </a:pPr>
            <a:r>
              <a:rPr lang="en-GB" dirty="0" smtClean="0">
                <a:hlinkClick r:id="rId6"/>
              </a:rPr>
              <a:t>https</a:t>
            </a:r>
            <a:r>
              <a:rPr lang="en-GB" dirty="0">
                <a:hlinkClick r:id="rId6"/>
              </a:rPr>
              <a:t>://www.ofgem.gov.uk</a:t>
            </a:r>
            <a:r>
              <a:rPr lang="en-GB" dirty="0" smtClean="0">
                <a:hlinkClick r:id="rId6"/>
              </a:rPr>
              <a:t>/</a:t>
            </a:r>
            <a:endParaRPr lang="en-GB" dirty="0" smtClean="0"/>
          </a:p>
          <a:p>
            <a:r>
              <a:rPr lang="en-GB" dirty="0" smtClean="0"/>
              <a:t>Why you shouldn’t leave devices on standby mode</a:t>
            </a:r>
          </a:p>
          <a:p>
            <a:pPr marL="114300" indent="0">
              <a:buNone/>
            </a:pPr>
            <a:r>
              <a:rPr lang="en-GB" dirty="0">
                <a:hlinkClick r:id="rId7"/>
              </a:rPr>
              <a:t>https://</a:t>
            </a:r>
            <a:r>
              <a:rPr lang="en-GB" dirty="0" smtClean="0">
                <a:hlinkClick r:id="rId7"/>
              </a:rPr>
              <a:t>www.money.co.uk/energy/guides/why-you-should-not-leave-devices-on-standby-mode</a:t>
            </a:r>
            <a:endParaRPr lang="en-GB" dirty="0" smtClean="0"/>
          </a:p>
          <a:p>
            <a:endParaRPr lang="en-GB" dirty="0"/>
          </a:p>
          <a:p>
            <a:pPr marL="114300" indent="0">
              <a:buNone/>
            </a:pPr>
            <a:endParaRPr lang="en-GB" dirty="0"/>
          </a:p>
        </p:txBody>
      </p:sp>
    </p:spTree>
    <p:extLst>
      <p:ext uri="{BB962C8B-B14F-4D97-AF65-F5344CB8AC3E}">
        <p14:creationId xmlns:p14="http://schemas.microsoft.com/office/powerpoint/2010/main" val="2928920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Contact details</a:t>
            </a:r>
            <a:endParaRPr lang="en-GB" dirty="0"/>
          </a:p>
        </p:txBody>
      </p:sp>
      <p:sp>
        <p:nvSpPr>
          <p:cNvPr id="3" name="Text Placeholder 2"/>
          <p:cNvSpPr>
            <a:spLocks noGrp="1"/>
          </p:cNvSpPr>
          <p:nvPr>
            <p:ph type="body" idx="1"/>
          </p:nvPr>
        </p:nvSpPr>
        <p:spPr/>
        <p:txBody>
          <a:bodyPr/>
          <a:lstStyle/>
          <a:p>
            <a:pPr marL="114300" indent="0">
              <a:buNone/>
            </a:pPr>
            <a:endParaRPr lang="en-GB" dirty="0" smtClean="0"/>
          </a:p>
          <a:p>
            <a:pPr marL="114300" indent="0" algn="ctr">
              <a:buNone/>
            </a:pPr>
            <a:r>
              <a:rPr lang="en-GB" dirty="0" smtClean="0"/>
              <a:t> T: 01529 201962</a:t>
            </a:r>
          </a:p>
          <a:p>
            <a:pPr marL="114300" indent="0" algn="ctr">
              <a:buNone/>
            </a:pPr>
            <a:endParaRPr lang="en-GB" dirty="0" smtClean="0"/>
          </a:p>
          <a:p>
            <a:pPr marL="114300" indent="0" algn="ctr">
              <a:buNone/>
            </a:pPr>
            <a:r>
              <a:rPr lang="en-GB" dirty="0" smtClean="0"/>
              <a:t> E: </a:t>
            </a:r>
            <a:r>
              <a:rPr lang="en-GB" dirty="0" smtClean="0">
                <a:hlinkClick r:id="rId2"/>
              </a:rPr>
              <a:t>janet.clark@lincsymca.org.uk</a:t>
            </a:r>
            <a:endParaRPr lang="en-GB" dirty="0" smtClean="0"/>
          </a:p>
          <a:p>
            <a:pPr marL="114300" indent="0" algn="ctr">
              <a:buNone/>
            </a:pPr>
            <a:endParaRPr lang="en-GB" dirty="0"/>
          </a:p>
          <a:p>
            <a:pPr marL="114300" indent="0" algn="ctr">
              <a:buNone/>
            </a:pPr>
            <a:r>
              <a:rPr lang="en-GB" dirty="0" smtClean="0"/>
              <a:t>Website: </a:t>
            </a:r>
            <a:r>
              <a:rPr lang="en-GB" dirty="0" smtClean="0">
                <a:hlinkClick r:id="rId3"/>
              </a:rPr>
              <a:t>www.communitylincs.com</a:t>
            </a:r>
            <a:endParaRPr lang="en-GB" dirty="0" smtClean="0"/>
          </a:p>
          <a:p>
            <a:pPr marL="114300" indent="0" algn="ctr">
              <a:buNone/>
            </a:pPr>
            <a:endParaRPr lang="en-GB" dirty="0"/>
          </a:p>
          <a:p>
            <a:pPr marL="114300" indent="0" algn="ctr">
              <a:buNone/>
            </a:pPr>
            <a:r>
              <a:rPr lang="en-GB" dirty="0" smtClean="0"/>
              <a:t>Thank you</a:t>
            </a:r>
            <a:endParaRPr lang="en-GB" dirty="0"/>
          </a:p>
        </p:txBody>
      </p:sp>
      <p:pic>
        <p:nvPicPr>
          <p:cNvPr id="4" name="Picture 3"/>
          <p:cNvPicPr>
            <a:picLocks noChangeAspect="1"/>
          </p:cNvPicPr>
          <p:nvPr/>
        </p:nvPicPr>
        <p:blipFill>
          <a:blip r:embed="rId4"/>
          <a:stretch>
            <a:fillRect/>
          </a:stretch>
        </p:blipFill>
        <p:spPr>
          <a:xfrm>
            <a:off x="6698564" y="3442854"/>
            <a:ext cx="2285946" cy="1516941"/>
          </a:xfrm>
          <a:prstGeom prst="rect">
            <a:avLst/>
          </a:prstGeom>
        </p:spPr>
      </p:pic>
    </p:spTree>
    <p:extLst>
      <p:ext uri="{BB962C8B-B14F-4D97-AF65-F5344CB8AC3E}">
        <p14:creationId xmlns:p14="http://schemas.microsoft.com/office/powerpoint/2010/main" val="176037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Warm Home Discount Scheme</a:t>
            </a:r>
            <a:endParaRPr sz="2400"/>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might be able to get £140 off your electricity bill under the Warm Home Discount Scheme if you’re either: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getting the guarantee credit part of Pension Credit</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on a low income</a:t>
            </a:r>
            <a:endParaRPr>
              <a:solidFill>
                <a:schemeClr val="dk1"/>
              </a:solidFill>
            </a:endParaRPr>
          </a:p>
          <a:p>
            <a:pPr marL="0" lvl="0" indent="0" algn="l" rtl="0">
              <a:lnSpc>
                <a:spcPct val="170000"/>
              </a:lnSpc>
              <a:spcBef>
                <a:spcPts val="1100"/>
              </a:spcBef>
              <a:spcAft>
                <a:spcPts val="0"/>
              </a:spcAft>
              <a:buClr>
                <a:schemeClr val="dk1"/>
              </a:buClr>
              <a:buSzPts val="1100"/>
              <a:buFont typeface="Arial"/>
              <a:buNone/>
            </a:pPr>
            <a:r>
              <a:rPr lang="en-GB">
                <a:solidFill>
                  <a:schemeClr val="dk1"/>
                </a:solidFill>
              </a:rPr>
              <a:t>Check with your supplier to see if they offer the Warm Home Discount.</a:t>
            </a:r>
            <a:endParaRPr>
              <a:solidFill>
                <a:schemeClr val="dk1"/>
              </a:solidFill>
            </a:endParaRPr>
          </a:p>
          <a:p>
            <a:pPr marL="0" lvl="0" indent="0" algn="l" rtl="0">
              <a:spcBef>
                <a:spcPts val="1200"/>
              </a:spcBef>
              <a:spcAft>
                <a:spcPts val="1600"/>
              </a:spcAft>
              <a:buNone/>
            </a:pPr>
            <a:endParaRPr/>
          </a:p>
        </p:txBody>
      </p:sp>
      <p:pic>
        <p:nvPicPr>
          <p:cNvPr id="135" name="Google Shape;135;p24" descr="Meter and fuel bill"/>
          <p:cNvPicPr preferRelativeResize="0"/>
          <p:nvPr/>
        </p:nvPicPr>
        <p:blipFill rotWithShape="1">
          <a:blip r:embed="rId3">
            <a:alphaModFix/>
          </a:blip>
          <a:srcRect/>
          <a:stretch/>
        </p:blipFill>
        <p:spPr>
          <a:xfrm>
            <a:off x="6836225" y="3448826"/>
            <a:ext cx="1996075" cy="149369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286075"/>
            <a:ext cx="8520600" cy="572700"/>
          </a:xfrm>
          <a:prstGeom prst="rect">
            <a:avLst/>
          </a:prstGeom>
        </p:spPr>
        <p:txBody>
          <a:bodyPr spcFirstLastPara="1" wrap="square" lIns="91425" tIns="91425" rIns="91425" bIns="91425" anchor="t" anchorCtr="0">
            <a:noAutofit/>
          </a:bodyPr>
          <a:lstStyle/>
          <a:p>
            <a:pPr marL="0" lvl="0" indent="0" algn="l" rtl="0">
              <a:lnSpc>
                <a:spcPct val="170000"/>
              </a:lnSpc>
              <a:spcBef>
                <a:spcPts val="0"/>
              </a:spcBef>
              <a:spcAft>
                <a:spcPts val="0"/>
              </a:spcAft>
              <a:buClr>
                <a:schemeClr val="dk1"/>
              </a:buClr>
              <a:buSzPts val="1100"/>
              <a:buFont typeface="Arial"/>
              <a:buNone/>
            </a:pPr>
            <a:r>
              <a:rPr lang="en-GB" sz="2400" b="1" dirty="0"/>
              <a:t>Priority Services Register</a:t>
            </a:r>
            <a:endParaRPr sz="2400" b="1" dirty="0"/>
          </a:p>
          <a:p>
            <a:pPr marL="0" lvl="0" indent="0" algn="l" rtl="0">
              <a:spcBef>
                <a:spcPts val="1200"/>
              </a:spcBef>
              <a:spcAft>
                <a:spcPts val="0"/>
              </a:spcAft>
              <a:buNone/>
            </a:pPr>
            <a:endParaRPr dirty="0"/>
          </a:p>
        </p:txBody>
      </p:sp>
      <p:sp>
        <p:nvSpPr>
          <p:cNvPr id="141" name="Google Shape;141;p25"/>
          <p:cNvSpPr txBox="1">
            <a:spLocks noGrp="1"/>
          </p:cNvSpPr>
          <p:nvPr>
            <p:ph type="body" idx="1"/>
          </p:nvPr>
        </p:nvSpPr>
        <p:spPr>
          <a:xfrm>
            <a:off x="311700" y="925400"/>
            <a:ext cx="8520600" cy="3416400"/>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algn="l" rtl="0">
              <a:lnSpc>
                <a:spcPct val="170000"/>
              </a:lnSpc>
              <a:spcBef>
                <a:spcPts val="0"/>
              </a:spcBef>
              <a:spcAft>
                <a:spcPts val="0"/>
              </a:spcAft>
              <a:buClr>
                <a:schemeClr val="dk1"/>
              </a:buClr>
              <a:buSzPts val="1100"/>
              <a:buFont typeface="Arial"/>
              <a:buNone/>
            </a:pPr>
            <a:r>
              <a:rPr lang="en-GB" dirty="0">
                <a:solidFill>
                  <a:schemeClr val="dk1"/>
                </a:solidFill>
              </a:rPr>
              <a:t>Offers extra services free of charge if you:</a:t>
            </a:r>
            <a:endParaRPr dirty="0">
              <a:solidFill>
                <a:schemeClr val="dk1"/>
              </a:solidFill>
            </a:endParaRPr>
          </a:p>
          <a:p>
            <a:pPr marL="914400" lvl="0" indent="-342900" algn="l" rtl="0">
              <a:lnSpc>
                <a:spcPct val="170000"/>
              </a:lnSpc>
              <a:spcBef>
                <a:spcPts val="1200"/>
              </a:spcBef>
              <a:spcAft>
                <a:spcPts val="0"/>
              </a:spcAft>
              <a:buClr>
                <a:schemeClr val="dk1"/>
              </a:buClr>
              <a:buSzPts val="1800"/>
              <a:buChar char="●"/>
            </a:pPr>
            <a:r>
              <a:rPr lang="en-GB" dirty="0">
                <a:solidFill>
                  <a:schemeClr val="dk1"/>
                </a:solidFill>
              </a:rPr>
              <a:t>are of pensionable age</a:t>
            </a:r>
            <a:endParaRPr dirty="0">
              <a:solidFill>
                <a:schemeClr val="dk1"/>
              </a:solidFill>
            </a:endParaRPr>
          </a:p>
          <a:p>
            <a:pPr marL="914400" lvl="0" indent="-342900" algn="l" rtl="0">
              <a:lnSpc>
                <a:spcPct val="170000"/>
              </a:lnSpc>
              <a:spcBef>
                <a:spcPts val="0"/>
              </a:spcBef>
              <a:spcAft>
                <a:spcPts val="0"/>
              </a:spcAft>
              <a:buClr>
                <a:schemeClr val="dk1"/>
              </a:buClr>
              <a:buSzPts val="1800"/>
              <a:buChar char="●"/>
            </a:pPr>
            <a:r>
              <a:rPr lang="en-GB" dirty="0">
                <a:solidFill>
                  <a:schemeClr val="dk1"/>
                </a:solidFill>
              </a:rPr>
              <a:t>are disabled or chronically sick</a:t>
            </a:r>
            <a:endParaRPr dirty="0">
              <a:solidFill>
                <a:schemeClr val="dk1"/>
              </a:solidFill>
            </a:endParaRPr>
          </a:p>
          <a:p>
            <a:pPr marL="914400" lvl="0" indent="-342900" algn="l" rtl="0">
              <a:lnSpc>
                <a:spcPct val="170000"/>
              </a:lnSpc>
              <a:spcBef>
                <a:spcPts val="0"/>
              </a:spcBef>
              <a:spcAft>
                <a:spcPts val="0"/>
              </a:spcAft>
              <a:buClr>
                <a:schemeClr val="dk1"/>
              </a:buClr>
              <a:buSzPts val="1800"/>
              <a:buChar char="●"/>
            </a:pPr>
            <a:r>
              <a:rPr lang="en-GB" dirty="0">
                <a:solidFill>
                  <a:schemeClr val="dk1"/>
                </a:solidFill>
              </a:rPr>
              <a:t>have a long-term medical condition</a:t>
            </a:r>
            <a:endParaRPr dirty="0">
              <a:solidFill>
                <a:schemeClr val="dk1"/>
              </a:solidFill>
            </a:endParaRPr>
          </a:p>
          <a:p>
            <a:pPr marL="914400" lvl="0" indent="-342900" algn="l" rtl="0">
              <a:lnSpc>
                <a:spcPct val="170000"/>
              </a:lnSpc>
              <a:spcBef>
                <a:spcPts val="0"/>
              </a:spcBef>
              <a:spcAft>
                <a:spcPts val="0"/>
              </a:spcAft>
              <a:buClr>
                <a:schemeClr val="dk1"/>
              </a:buClr>
              <a:buSzPts val="1800"/>
              <a:buChar char="●"/>
            </a:pPr>
            <a:r>
              <a:rPr lang="en-GB" dirty="0">
                <a:solidFill>
                  <a:schemeClr val="dk1"/>
                </a:solidFill>
              </a:rPr>
              <a:t>have a hearing or visual impairment or additional communication needs</a:t>
            </a:r>
            <a:endParaRPr dirty="0">
              <a:solidFill>
                <a:schemeClr val="dk1"/>
              </a:solidFill>
            </a:endParaRPr>
          </a:p>
          <a:p>
            <a:pPr marL="914400" lvl="0" indent="-342900" algn="l" rtl="0">
              <a:lnSpc>
                <a:spcPct val="170000"/>
              </a:lnSpc>
              <a:spcBef>
                <a:spcPts val="0"/>
              </a:spcBef>
              <a:spcAft>
                <a:spcPts val="0"/>
              </a:spcAft>
              <a:buClr>
                <a:schemeClr val="dk1"/>
              </a:buClr>
              <a:buSzPts val="1800"/>
              <a:buChar char="●"/>
            </a:pPr>
            <a:r>
              <a:rPr lang="en-GB" dirty="0">
                <a:solidFill>
                  <a:schemeClr val="dk1"/>
                </a:solidFill>
              </a:rPr>
              <a:t>are in a vulnerable situation</a:t>
            </a:r>
            <a:endParaRPr dirty="0">
              <a:solidFill>
                <a:schemeClr val="dk1"/>
              </a:solidFill>
            </a:endParaRPr>
          </a:p>
          <a:p>
            <a:pPr marL="0" lvl="0" indent="0" algn="l" rtl="0">
              <a:lnSpc>
                <a:spcPct val="170000"/>
              </a:lnSpc>
              <a:spcBef>
                <a:spcPts val="1200"/>
              </a:spcBef>
              <a:spcAft>
                <a:spcPts val="0"/>
              </a:spcAft>
              <a:buClr>
                <a:schemeClr val="dk1"/>
              </a:buClr>
              <a:buSzPts val="1100"/>
              <a:buFont typeface="Arial"/>
              <a:buNone/>
            </a:pPr>
            <a:r>
              <a:rPr lang="en-GB" dirty="0">
                <a:solidFill>
                  <a:schemeClr val="dk1"/>
                </a:solidFill>
                <a:highlight>
                  <a:srgbClr val="FFFFFF"/>
                </a:highlight>
              </a:rPr>
              <a:t>To be added to the Priority Services Register, you simply need to contact your energy supplier. You can find their contact details on your energy bill.</a:t>
            </a:r>
            <a:endParaRPr dirty="0">
              <a:solidFill>
                <a:schemeClr val="dk1"/>
              </a:solidFill>
              <a:highlight>
                <a:srgbClr val="FFFFFF"/>
              </a:highlight>
            </a:endParaRPr>
          </a:p>
          <a:p>
            <a:pPr marL="0" lvl="0" indent="0" algn="l" rtl="0">
              <a:spcBef>
                <a:spcPts val="1200"/>
              </a:spcBef>
              <a:spcAft>
                <a:spcPts val="1600"/>
              </a:spcAft>
              <a:buNone/>
            </a:pPr>
            <a:endParaRPr dirty="0"/>
          </a:p>
        </p:txBody>
      </p:sp>
      <p:pic>
        <p:nvPicPr>
          <p:cNvPr id="142" name="Google Shape;142;p25" descr="C:\Users\ihutchinson.NEA\Documents\Grainge Photography_d9956_009.jpg"/>
          <p:cNvPicPr preferRelativeResize="0"/>
          <p:nvPr/>
        </p:nvPicPr>
        <p:blipFill rotWithShape="1">
          <a:blip r:embed="rId3">
            <a:alphaModFix/>
          </a:blip>
          <a:srcRect/>
          <a:stretch/>
        </p:blipFill>
        <p:spPr>
          <a:xfrm>
            <a:off x="7190637" y="286087"/>
            <a:ext cx="1422400" cy="1790700"/>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Efficiency Grants (Local Authority)</a:t>
            </a:r>
            <a:endParaRPr lang="en-GB" dirty="0"/>
          </a:p>
        </p:txBody>
      </p:sp>
      <p:sp>
        <p:nvSpPr>
          <p:cNvPr id="3" name="Text Placeholder 2"/>
          <p:cNvSpPr>
            <a:spLocks noGrp="1"/>
          </p:cNvSpPr>
          <p:nvPr>
            <p:ph type="body" idx="1"/>
          </p:nvPr>
        </p:nvSpPr>
        <p:spPr>
          <a:xfrm>
            <a:off x="311700" y="1017725"/>
            <a:ext cx="8520600" cy="3416400"/>
          </a:xfrm>
        </p:spPr>
        <p:txBody>
          <a:bodyPr/>
          <a:lstStyle/>
          <a:p>
            <a:r>
              <a:rPr lang="en-GB" dirty="0" smtClean="0"/>
              <a:t>Lincs </a:t>
            </a:r>
            <a:r>
              <a:rPr lang="en-GB" dirty="0"/>
              <a:t>4 Warmer </a:t>
            </a:r>
            <a:r>
              <a:rPr lang="en-GB" dirty="0" smtClean="0"/>
              <a:t>Homes </a:t>
            </a:r>
          </a:p>
          <a:p>
            <a:pPr marL="114300" indent="0">
              <a:buNone/>
            </a:pPr>
            <a:r>
              <a:rPr lang="en-GB" dirty="0"/>
              <a:t>Lincs 4 Warmer Homes is Greater Lincolnshire’s new partnership scheme between local authorities across the region, offering energy efficiency improvements and </a:t>
            </a:r>
            <a:r>
              <a:rPr lang="en-GB" dirty="0" smtClean="0"/>
              <a:t>advice</a:t>
            </a:r>
            <a:br>
              <a:rPr lang="en-GB" dirty="0" smtClean="0"/>
            </a:br>
            <a:endParaRPr lang="en-GB" dirty="0"/>
          </a:p>
          <a:p>
            <a:r>
              <a:rPr lang="en-GB" dirty="0" smtClean="0"/>
              <a:t>2 Schemes : </a:t>
            </a:r>
          </a:p>
          <a:p>
            <a:pPr marL="114300" indent="0">
              <a:buNone/>
            </a:pPr>
            <a:r>
              <a:rPr lang="en-GB" dirty="0"/>
              <a:t> </a:t>
            </a:r>
            <a:r>
              <a:rPr lang="en-GB" dirty="0" smtClean="0"/>
              <a:t>    Warm homes Fund</a:t>
            </a:r>
          </a:p>
          <a:p>
            <a:pPr marL="114300" indent="0">
              <a:buNone/>
            </a:pPr>
            <a:r>
              <a:rPr lang="en-GB" dirty="0"/>
              <a:t> </a:t>
            </a:r>
            <a:r>
              <a:rPr lang="en-GB" dirty="0" smtClean="0"/>
              <a:t>    Energy Company obligation</a:t>
            </a:r>
          </a:p>
          <a:p>
            <a:pPr marL="114300" indent="0">
              <a:buNone/>
            </a:pPr>
            <a:r>
              <a:rPr lang="en-GB" dirty="0" smtClean="0">
                <a:hlinkClick r:id="rId3"/>
              </a:rPr>
              <a:t>https</a:t>
            </a:r>
            <a:r>
              <a:rPr lang="en-GB" dirty="0">
                <a:hlinkClick r:id="rId3"/>
              </a:rPr>
              <a:t>://www.nelincs.gov.uk/homes-and-property/lincs-4-warmer-homes</a:t>
            </a:r>
            <a:r>
              <a:rPr lang="en-GB" dirty="0" smtClean="0">
                <a:hlinkClick r:id="rId3"/>
              </a:rPr>
              <a:t>/</a:t>
            </a:r>
            <a:endParaRPr lang="en-GB" dirty="0" smtClean="0"/>
          </a:p>
          <a:p>
            <a:pPr marL="114300" indent="0">
              <a:buNone/>
            </a:pPr>
            <a:endParaRPr lang="en-GB" dirty="0" smtClean="0"/>
          </a:p>
          <a:p>
            <a:pPr marL="114300" indent="0">
              <a:buNone/>
            </a:pPr>
            <a:r>
              <a:rPr lang="en-GB" dirty="0" smtClean="0"/>
              <a:t> Tel: 01472 326434 ( mon- Fri 9.00am-4.00pm)</a:t>
            </a:r>
            <a:endParaRPr lang="en-GB" dirty="0"/>
          </a:p>
          <a:p>
            <a:pPr marL="114300" indent="0">
              <a:buNone/>
            </a:pPr>
            <a:endParaRPr lang="en-GB" dirty="0"/>
          </a:p>
        </p:txBody>
      </p:sp>
      <p:pic>
        <p:nvPicPr>
          <p:cNvPr id="5" name="Picture 4"/>
          <p:cNvPicPr>
            <a:picLocks noChangeAspect="1"/>
          </p:cNvPicPr>
          <p:nvPr/>
        </p:nvPicPr>
        <p:blipFill>
          <a:blip r:embed="rId4"/>
          <a:stretch>
            <a:fillRect/>
          </a:stretch>
        </p:blipFill>
        <p:spPr>
          <a:xfrm>
            <a:off x="7190198" y="305944"/>
            <a:ext cx="1642102" cy="984620"/>
          </a:xfrm>
          <a:prstGeom prst="rect">
            <a:avLst/>
          </a:prstGeom>
        </p:spPr>
      </p:pic>
    </p:spTree>
    <p:extLst>
      <p:ext uri="{BB962C8B-B14F-4D97-AF65-F5344CB8AC3E}">
        <p14:creationId xmlns:p14="http://schemas.microsoft.com/office/powerpoint/2010/main" val="504569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72953" y="100198"/>
            <a:ext cx="1060641" cy="1444584"/>
          </a:xfrm>
          <a:prstGeom prst="rect">
            <a:avLst/>
          </a:prstGeom>
        </p:spPr>
      </p:pic>
      <p:sp>
        <p:nvSpPr>
          <p:cNvPr id="2" name="Title 1"/>
          <p:cNvSpPr>
            <a:spLocks noGrp="1"/>
          </p:cNvSpPr>
          <p:nvPr>
            <p:ph type="title"/>
          </p:nvPr>
        </p:nvSpPr>
        <p:spPr/>
        <p:txBody>
          <a:bodyPr/>
          <a:lstStyle/>
          <a:p>
            <a:r>
              <a:rPr lang="en-GB" dirty="0" smtClean="0"/>
              <a:t>Energy Efficiency Grants</a:t>
            </a:r>
            <a:endParaRPr lang="en-GB" dirty="0"/>
          </a:p>
        </p:txBody>
      </p:sp>
      <p:sp>
        <p:nvSpPr>
          <p:cNvPr id="3" name="Text Placeholder 2"/>
          <p:cNvSpPr>
            <a:spLocks noGrp="1"/>
          </p:cNvSpPr>
          <p:nvPr>
            <p:ph type="body" idx="1"/>
          </p:nvPr>
        </p:nvSpPr>
        <p:spPr/>
        <p:txBody>
          <a:bodyPr/>
          <a:lstStyle/>
          <a:p>
            <a:r>
              <a:rPr lang="en-GB" dirty="0" smtClean="0"/>
              <a:t>Green Homes Grant</a:t>
            </a:r>
          </a:p>
          <a:p>
            <a:pPr marL="114300" indent="0">
              <a:buNone/>
            </a:pPr>
            <a:r>
              <a:rPr lang="en-GB" dirty="0"/>
              <a:t>Homeowners and landlords in England can apply for a voucher towards the cost of installing energy efficient and low-carbon heating improvements to homes, which could help save up to £600 a year on energy </a:t>
            </a:r>
            <a:r>
              <a:rPr lang="en-GB" dirty="0" smtClean="0"/>
              <a:t>bills</a:t>
            </a:r>
          </a:p>
          <a:p>
            <a:pPr marL="114300" indent="0">
              <a:buNone/>
            </a:pPr>
            <a:r>
              <a:rPr lang="en-GB" dirty="0" smtClean="0"/>
              <a:t>Vouchers up to £5000 - must </a:t>
            </a:r>
            <a:r>
              <a:rPr lang="en-GB" dirty="0"/>
              <a:t>be used to install at least one primary home insulation or low carbon heating </a:t>
            </a:r>
            <a:r>
              <a:rPr lang="en-GB" dirty="0" smtClean="0"/>
              <a:t>measure</a:t>
            </a:r>
          </a:p>
          <a:p>
            <a:pPr marL="114300" indent="0">
              <a:buNone/>
            </a:pPr>
            <a:r>
              <a:rPr lang="en-GB" dirty="0">
                <a:hlinkClick r:id="rId4"/>
              </a:rPr>
              <a:t>https://</a:t>
            </a:r>
            <a:r>
              <a:rPr lang="en-GB" dirty="0" smtClean="0">
                <a:hlinkClick r:id="rId4"/>
              </a:rPr>
              <a:t>www.gov.uk/guidance/apply-for-the-green-homes-grant-scheme</a:t>
            </a:r>
            <a:endParaRPr lang="en-GB" dirty="0" smtClean="0"/>
          </a:p>
          <a:p>
            <a:pPr marL="114300" indent="0">
              <a:buNone/>
            </a:pPr>
            <a:endParaRPr lang="en-GB" dirty="0"/>
          </a:p>
          <a:p>
            <a:pPr marL="114300" indent="0">
              <a:buNone/>
            </a:pPr>
            <a:r>
              <a:rPr lang="en-GB" dirty="0" smtClean="0">
                <a:hlinkClick r:id="rId5"/>
              </a:rPr>
              <a:t> https</a:t>
            </a:r>
            <a:r>
              <a:rPr lang="en-GB" dirty="0">
                <a:hlinkClick r:id="rId5"/>
              </a:rPr>
              <a:t>://</a:t>
            </a:r>
            <a:r>
              <a:rPr lang="en-GB" dirty="0" smtClean="0">
                <a:hlinkClick r:id="rId5"/>
              </a:rPr>
              <a:t>www.simpleenergyadvice.org.uk/pages/green-homes-grant</a:t>
            </a:r>
            <a:endParaRPr lang="en-GB" dirty="0" smtClean="0"/>
          </a:p>
          <a:p>
            <a:pPr marL="114300" indent="0">
              <a:buNone/>
            </a:pPr>
            <a:endParaRPr lang="en-GB" dirty="0" smtClean="0"/>
          </a:p>
          <a:p>
            <a:pPr marL="114300" indent="0">
              <a:buNone/>
            </a:pPr>
            <a:r>
              <a:rPr lang="en-GB" dirty="0" smtClean="0"/>
              <a:t>T: 0800 444 202</a:t>
            </a:r>
          </a:p>
          <a:p>
            <a:pPr marL="114300" indent="0">
              <a:buNone/>
            </a:pPr>
            <a:endParaRPr lang="en-GB" dirty="0"/>
          </a:p>
        </p:txBody>
      </p:sp>
    </p:spTree>
    <p:extLst>
      <p:ext uri="{BB962C8B-B14F-4D97-AF65-F5344CB8AC3E}">
        <p14:creationId xmlns:p14="http://schemas.microsoft.com/office/powerpoint/2010/main" val="2353244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Home Energy Checks and  Equipment  from Age </a:t>
            </a:r>
            <a:r>
              <a:rPr lang="en-GB" sz="2000" smtClean="0"/>
              <a:t>UK Lindsey</a:t>
            </a:r>
            <a:endParaRPr lang="en-GB" sz="2000" dirty="0"/>
          </a:p>
        </p:txBody>
      </p:sp>
      <p:sp>
        <p:nvSpPr>
          <p:cNvPr id="3" name="Text Placeholder 2"/>
          <p:cNvSpPr>
            <a:spLocks noGrp="1"/>
          </p:cNvSpPr>
          <p:nvPr>
            <p:ph type="body" idx="1"/>
          </p:nvPr>
        </p:nvSpPr>
        <p:spPr>
          <a:xfrm>
            <a:off x="242427" y="1017725"/>
            <a:ext cx="8520600" cy="3416400"/>
          </a:xfrm>
          <a:solidFill>
            <a:schemeClr val="accent1">
              <a:lumMod val="20000"/>
              <a:lumOff val="80000"/>
            </a:schemeClr>
          </a:solidFill>
        </p:spPr>
        <p:txBody>
          <a:bodyPr/>
          <a:lstStyle/>
          <a:p>
            <a:pPr marL="114300" indent="0">
              <a:buNone/>
            </a:pPr>
            <a:r>
              <a:rPr lang="en-GB" dirty="0" smtClean="0"/>
              <a:t>Over 65 you may qualify </a:t>
            </a:r>
          </a:p>
          <a:p>
            <a:r>
              <a:rPr lang="en-GB" dirty="0" smtClean="0"/>
              <a:t>Energy efficiency check currently over the phone and  can provide for example:</a:t>
            </a:r>
          </a:p>
          <a:p>
            <a:r>
              <a:rPr lang="en-GB" dirty="0" smtClean="0"/>
              <a:t>Insulation </a:t>
            </a:r>
            <a:r>
              <a:rPr lang="en-GB" dirty="0"/>
              <a:t>foam for doors and windows</a:t>
            </a:r>
          </a:p>
          <a:p>
            <a:r>
              <a:rPr lang="en-GB" dirty="0" smtClean="0"/>
              <a:t>Letter </a:t>
            </a:r>
            <a:r>
              <a:rPr lang="en-GB" dirty="0"/>
              <a:t>box seals</a:t>
            </a:r>
          </a:p>
          <a:p>
            <a:r>
              <a:rPr lang="en-GB" dirty="0" smtClean="0"/>
              <a:t>External </a:t>
            </a:r>
            <a:r>
              <a:rPr lang="en-GB" dirty="0"/>
              <a:t>door brush seals</a:t>
            </a:r>
          </a:p>
          <a:p>
            <a:r>
              <a:rPr lang="en-GB" dirty="0" err="1" smtClean="0"/>
              <a:t>Radflek</a:t>
            </a:r>
            <a:r>
              <a:rPr lang="en-GB" dirty="0" smtClean="0"/>
              <a:t> </a:t>
            </a:r>
            <a:r>
              <a:rPr lang="en-GB" dirty="0"/>
              <a:t>and </a:t>
            </a:r>
            <a:r>
              <a:rPr lang="en-GB" dirty="0" err="1"/>
              <a:t>Novotherm</a:t>
            </a:r>
            <a:r>
              <a:rPr lang="en-GB" dirty="0"/>
              <a:t> radiator </a:t>
            </a:r>
            <a:r>
              <a:rPr lang="en-GB" dirty="0" smtClean="0"/>
              <a:t>panels</a:t>
            </a:r>
          </a:p>
          <a:p>
            <a:pPr marL="114300" indent="0">
              <a:buNone/>
            </a:pPr>
            <a:r>
              <a:rPr lang="en-GB" i="1" dirty="0" smtClean="0"/>
              <a:t>For </a:t>
            </a:r>
            <a:r>
              <a:rPr lang="en-GB" i="1" dirty="0"/>
              <a:t>a limited period </a:t>
            </a:r>
            <a:r>
              <a:rPr lang="en-GB" i="1" dirty="0" smtClean="0"/>
              <a:t>- </a:t>
            </a:r>
            <a:r>
              <a:rPr lang="en-GB" i="1" dirty="0"/>
              <a:t>E-ON’s boiler replacement </a:t>
            </a:r>
            <a:r>
              <a:rPr lang="en-GB" i="1" dirty="0" smtClean="0"/>
              <a:t>scheme ( East/ West  </a:t>
            </a:r>
            <a:r>
              <a:rPr lang="en-GB" i="1" dirty="0"/>
              <a:t>Lindsey) </a:t>
            </a:r>
            <a:r>
              <a:rPr lang="en-GB" i="1" dirty="0"/>
              <a:t>01507 </a:t>
            </a:r>
            <a:r>
              <a:rPr lang="en-GB" i="1" dirty="0" smtClean="0"/>
              <a:t>524242 ext</a:t>
            </a:r>
            <a:r>
              <a:rPr lang="en-GB" i="1" dirty="0"/>
              <a:t>. 2037</a:t>
            </a:r>
            <a:r>
              <a:rPr lang="en-GB" dirty="0"/>
              <a:t>. </a:t>
            </a:r>
            <a:endParaRPr lang="en-GB" dirty="0" smtClean="0"/>
          </a:p>
          <a:p>
            <a:pPr marL="114300" indent="0">
              <a:buNone/>
            </a:pPr>
            <a:r>
              <a:rPr lang="en-GB" dirty="0" smtClean="0"/>
              <a:t>Lincoln :</a:t>
            </a:r>
            <a:r>
              <a:rPr lang="en-GB" dirty="0"/>
              <a:t>0345 5564 144 (option 6) </a:t>
            </a:r>
          </a:p>
          <a:p>
            <a:pPr marL="114300" indent="0">
              <a:buNone/>
            </a:pP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191" y="3803362"/>
            <a:ext cx="2047461" cy="1062606"/>
          </a:xfrm>
          <a:prstGeom prst="rect">
            <a:avLst/>
          </a:prstGeom>
        </p:spPr>
      </p:pic>
    </p:spTree>
    <p:extLst>
      <p:ext uri="{BB962C8B-B14F-4D97-AF65-F5344CB8AC3E}">
        <p14:creationId xmlns:p14="http://schemas.microsoft.com/office/powerpoint/2010/main" val="1082004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Shopping around can reduce your energy costs</a:t>
            </a:r>
            <a:endParaRPr sz="2400" b="1"/>
          </a:p>
          <a:p>
            <a:pPr marL="0" lvl="0" indent="0" algn="l" rtl="0">
              <a:spcBef>
                <a:spcPts val="0"/>
              </a:spcBef>
              <a:spcAft>
                <a:spcPts val="0"/>
              </a:spcAft>
              <a:buNone/>
            </a:pPr>
            <a:endParaRPr/>
          </a:p>
        </p:txBody>
      </p:sp>
      <p:sp>
        <p:nvSpPr>
          <p:cNvPr id="68" name="Google Shape;6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You have a choice in who you buy your gas and electricity from.</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You can save lots of money by shopping around. You may save money by: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moving to a cheaper </a:t>
            </a:r>
            <a:r>
              <a:rPr lang="en-GB" dirty="0" smtClean="0">
                <a:solidFill>
                  <a:schemeClr val="dk1"/>
                </a:solidFill>
              </a:rPr>
              <a:t>deal / tariff </a:t>
            </a:r>
            <a:r>
              <a:rPr lang="en-GB" dirty="0">
                <a:solidFill>
                  <a:schemeClr val="dk1"/>
                </a:solidFill>
              </a:rPr>
              <a:t>with your current supplier</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switching to a new supplier</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c</a:t>
            </a:r>
            <a:r>
              <a:rPr lang="en-GB" dirty="0" smtClean="0">
                <a:solidFill>
                  <a:schemeClr val="dk1"/>
                </a:solidFill>
              </a:rPr>
              <a:t>hanging </a:t>
            </a:r>
            <a:r>
              <a:rPr lang="en-GB" dirty="0">
                <a:solidFill>
                  <a:schemeClr val="dk1"/>
                </a:solidFill>
              </a:rPr>
              <a:t>your payment method</a:t>
            </a:r>
            <a:endParaRPr dirty="0"/>
          </a:p>
        </p:txBody>
      </p:sp>
      <p:pic>
        <p:nvPicPr>
          <p:cNvPr id="69" name="Google Shape;69;p16" descr="Gasbillimages"/>
          <p:cNvPicPr preferRelativeResize="0"/>
          <p:nvPr/>
        </p:nvPicPr>
        <p:blipFill rotWithShape="1">
          <a:blip r:embed="rId3">
            <a:alphaModFix/>
          </a:blip>
          <a:srcRect/>
          <a:stretch/>
        </p:blipFill>
        <p:spPr>
          <a:xfrm>
            <a:off x="6411462" y="3374375"/>
            <a:ext cx="2281237" cy="1522412"/>
          </a:xfrm>
          <a:prstGeom prst="rect">
            <a:avLst/>
          </a:prstGeom>
          <a:noFill/>
          <a:ln w="12700" cap="flat" cmpd="sng">
            <a:solidFill>
              <a:srgbClr val="000000"/>
            </a:solid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a:t>Before you decide to switch</a:t>
            </a:r>
            <a:endParaRPr sz="2400" b="1"/>
          </a:p>
          <a:p>
            <a:pPr marL="0" lvl="0" indent="0" algn="l" rtl="0">
              <a:spcBef>
                <a:spcPts val="0"/>
              </a:spcBef>
              <a:spcAft>
                <a:spcPts val="0"/>
              </a:spcAft>
              <a:buNone/>
            </a:pPr>
            <a:endParaRPr/>
          </a:p>
        </p:txBody>
      </p:sp>
      <p:sp>
        <p:nvSpPr>
          <p:cNvPr id="75" name="Google Shape;7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should start by:</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checking which type of meter you are on</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finding out if your contract with your supplier has an ‘exit fee’ for leaving early - it’s usually on your bill</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looking at the tariffs offered by your current supplier </a:t>
            </a:r>
            <a:endParaRPr/>
          </a:p>
        </p:txBody>
      </p:sp>
      <p:pic>
        <p:nvPicPr>
          <p:cNvPr id="76" name="Google Shape;76;p17"/>
          <p:cNvPicPr preferRelativeResize="0"/>
          <p:nvPr/>
        </p:nvPicPr>
        <p:blipFill rotWithShape="1">
          <a:blip r:embed="rId3">
            <a:alphaModFix/>
          </a:blip>
          <a:srcRect l="3497" t="6573" r="5178" b="16360"/>
          <a:stretch/>
        </p:blipFill>
        <p:spPr>
          <a:xfrm>
            <a:off x="5406100" y="3019150"/>
            <a:ext cx="3426200" cy="1758225"/>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3348</Words>
  <Application>Microsoft Office PowerPoint</Application>
  <PresentationFormat>On-screen Show (16:9)</PresentationFormat>
  <Paragraphs>284</Paragraphs>
  <Slides>21</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Open Sans</vt:lpstr>
      <vt:lpstr>Arial</vt:lpstr>
      <vt:lpstr>Open Sans Light</vt:lpstr>
      <vt:lpstr>Simple Light</vt:lpstr>
      <vt:lpstr>1_Cover slides</vt:lpstr>
      <vt:lpstr>Big Energy Saving Network </vt:lpstr>
      <vt:lpstr>What we will cover</vt:lpstr>
      <vt:lpstr>Warm Home Discount Scheme</vt:lpstr>
      <vt:lpstr>Priority Services Register </vt:lpstr>
      <vt:lpstr>Energy Efficiency Grants (Local Authority)</vt:lpstr>
      <vt:lpstr>Energy Efficiency Grants</vt:lpstr>
      <vt:lpstr>Home Energy Checks and  Equipment  from Age UK Lindsey</vt:lpstr>
      <vt:lpstr>Shopping around can reduce your energy costs </vt:lpstr>
      <vt:lpstr>Before you decide to switch </vt:lpstr>
      <vt:lpstr>Finding the best deal </vt:lpstr>
      <vt:lpstr>Finding the best deal  </vt:lpstr>
      <vt:lpstr>How to switch tariff</vt:lpstr>
      <vt:lpstr>How to switch supplier</vt:lpstr>
      <vt:lpstr>Summary- How to switch</vt:lpstr>
      <vt:lpstr>What if I’m in debt to my supplier?</vt:lpstr>
      <vt:lpstr>Liquid Petroleum Gas (LPG)</vt:lpstr>
      <vt:lpstr>Heating Oil</vt:lpstr>
      <vt:lpstr>Test Your Learning</vt:lpstr>
      <vt:lpstr>Big Energy Saving Winter </vt:lpstr>
      <vt:lpstr>Useful Contact Numbers/ Websites</vt:lpstr>
      <vt:lpstr>My 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Energy Saving Network</dc:title>
  <dc:creator>Janet Clark</dc:creator>
  <cp:lastModifiedBy>Janet Clark</cp:lastModifiedBy>
  <cp:revision>54</cp:revision>
  <cp:lastPrinted>2021-02-22T11:43:29Z</cp:lastPrinted>
  <dcterms:modified xsi:type="dcterms:W3CDTF">2021-02-23T14:49:48Z</dcterms:modified>
</cp:coreProperties>
</file>